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7" r:id="rId2"/>
    <p:sldId id="450" r:id="rId3"/>
    <p:sldId id="451" r:id="rId4"/>
    <p:sldId id="453" r:id="rId5"/>
    <p:sldId id="454" r:id="rId6"/>
    <p:sldId id="452" r:id="rId7"/>
    <p:sldId id="455" r:id="rId8"/>
    <p:sldId id="457" r:id="rId9"/>
    <p:sldId id="463" r:id="rId10"/>
    <p:sldId id="519" r:id="rId11"/>
    <p:sldId id="520" r:id="rId12"/>
    <p:sldId id="521" r:id="rId13"/>
    <p:sldId id="448" r:id="rId14"/>
    <p:sldId id="298" r:id="rId15"/>
    <p:sldId id="300" r:id="rId16"/>
    <p:sldId id="304" r:id="rId17"/>
    <p:sldId id="306" r:id="rId18"/>
    <p:sldId id="468" r:id="rId19"/>
    <p:sldId id="876" r:id="rId20"/>
    <p:sldId id="467" r:id="rId21"/>
    <p:sldId id="470" r:id="rId22"/>
    <p:sldId id="473" r:id="rId23"/>
    <p:sldId id="878" r:id="rId24"/>
    <p:sldId id="879" r:id="rId25"/>
    <p:sldId id="880" r:id="rId26"/>
    <p:sldId id="881" r:id="rId27"/>
    <p:sldId id="474" r:id="rId28"/>
    <p:sldId id="475" r:id="rId29"/>
    <p:sldId id="877" r:id="rId30"/>
    <p:sldId id="882" r:id="rId31"/>
    <p:sldId id="884" r:id="rId32"/>
    <p:sldId id="885" r:id="rId33"/>
    <p:sldId id="883" r:id="rId34"/>
    <p:sldId id="476" r:id="rId35"/>
    <p:sldId id="477" r:id="rId36"/>
    <p:sldId id="846" r:id="rId37"/>
    <p:sldId id="847" r:id="rId38"/>
    <p:sldId id="754" r:id="rId39"/>
    <p:sldId id="755" r:id="rId40"/>
    <p:sldId id="756" r:id="rId41"/>
    <p:sldId id="757" r:id="rId42"/>
    <p:sldId id="758" r:id="rId43"/>
    <p:sldId id="760" r:id="rId44"/>
    <p:sldId id="595" r:id="rId45"/>
    <p:sldId id="764" r:id="rId46"/>
    <p:sldId id="765" r:id="rId47"/>
    <p:sldId id="763" r:id="rId48"/>
    <p:sldId id="770" r:id="rId49"/>
    <p:sldId id="771" r:id="rId50"/>
    <p:sldId id="769" r:id="rId51"/>
    <p:sldId id="358" r:id="rId52"/>
    <p:sldId id="856" r:id="rId53"/>
    <p:sldId id="859" r:id="rId54"/>
    <p:sldId id="379" r:id="rId55"/>
    <p:sldId id="860" r:id="rId56"/>
    <p:sldId id="861" r:id="rId57"/>
    <p:sldId id="862" r:id="rId58"/>
    <p:sldId id="875" r:id="rId59"/>
    <p:sldId id="410" r:id="rId60"/>
    <p:sldId id="868" r:id="rId61"/>
    <p:sldId id="869" r:id="rId62"/>
    <p:sldId id="870" r:id="rId63"/>
    <p:sldId id="373" r:id="rId64"/>
    <p:sldId id="471" r:id="rId65"/>
    <p:sldId id="480" r:id="rId66"/>
    <p:sldId id="872" r:id="rId67"/>
    <p:sldId id="873" r:id="rId68"/>
    <p:sldId id="874" r:id="rId69"/>
    <p:sldId id="886" r:id="rId70"/>
    <p:sldId id="472" r:id="rId71"/>
    <p:sldId id="481" r:id="rId72"/>
    <p:sldId id="887" r:id="rId73"/>
    <p:sldId id="482" r:id="rId74"/>
    <p:sldId id="483" r:id="rId75"/>
    <p:sldId id="484" r:id="rId76"/>
    <p:sldId id="485" r:id="rId77"/>
    <p:sldId id="487" r:id="rId78"/>
    <p:sldId id="488" r:id="rId79"/>
    <p:sldId id="888" r:id="rId80"/>
    <p:sldId id="489" r:id="rId81"/>
    <p:sldId id="490" r:id="rId82"/>
    <p:sldId id="469" r:id="rId83"/>
    <p:sldId id="305" r:id="rId84"/>
    <p:sldId id="890" r:id="rId85"/>
    <p:sldId id="891" r:id="rId86"/>
    <p:sldId id="892" r:id="rId87"/>
    <p:sldId id="897" r:id="rId88"/>
    <p:sldId id="894" r:id="rId89"/>
    <p:sldId id="308" r:id="rId90"/>
    <p:sldId id="324" r:id="rId91"/>
    <p:sldId id="309" r:id="rId92"/>
    <p:sldId id="310" r:id="rId93"/>
    <p:sldId id="311" r:id="rId94"/>
    <p:sldId id="312" r:id="rId95"/>
    <p:sldId id="313" r:id="rId96"/>
    <p:sldId id="314" r:id="rId97"/>
    <p:sldId id="893" r:id="rId98"/>
    <p:sldId id="492" r:id="rId99"/>
    <p:sldId id="910" r:id="rId100"/>
    <p:sldId id="911" r:id="rId101"/>
    <p:sldId id="912" r:id="rId102"/>
    <p:sldId id="909" r:id="rId103"/>
    <p:sldId id="895" r:id="rId104"/>
    <p:sldId id="896" r:id="rId105"/>
    <p:sldId id="937" r:id="rId106"/>
    <p:sldId id="900" r:id="rId107"/>
    <p:sldId id="898" r:id="rId108"/>
    <p:sldId id="899" r:id="rId109"/>
    <p:sldId id="901" r:id="rId110"/>
    <p:sldId id="902" r:id="rId111"/>
    <p:sldId id="903" r:id="rId112"/>
    <p:sldId id="913" r:id="rId113"/>
    <p:sldId id="915" r:id="rId114"/>
    <p:sldId id="918" r:id="rId115"/>
    <p:sldId id="917" r:id="rId116"/>
    <p:sldId id="938" r:id="rId117"/>
    <p:sldId id="914" r:id="rId118"/>
    <p:sldId id="916" r:id="rId119"/>
    <p:sldId id="919" r:id="rId120"/>
    <p:sldId id="920" r:id="rId121"/>
    <p:sldId id="921" r:id="rId122"/>
    <p:sldId id="922" r:id="rId123"/>
    <p:sldId id="923" r:id="rId124"/>
    <p:sldId id="924" r:id="rId125"/>
    <p:sldId id="925" r:id="rId126"/>
    <p:sldId id="939" r:id="rId127"/>
    <p:sldId id="926" r:id="rId128"/>
    <p:sldId id="904" r:id="rId129"/>
    <p:sldId id="906" r:id="rId130"/>
    <p:sldId id="927" r:id="rId131"/>
    <p:sldId id="928" r:id="rId132"/>
    <p:sldId id="929" r:id="rId133"/>
    <p:sldId id="930" r:id="rId134"/>
    <p:sldId id="931" r:id="rId135"/>
    <p:sldId id="932" r:id="rId136"/>
    <p:sldId id="940" r:id="rId137"/>
    <p:sldId id="907" r:id="rId138"/>
    <p:sldId id="933" r:id="rId139"/>
    <p:sldId id="934" r:id="rId140"/>
    <p:sldId id="908" r:id="rId141"/>
    <p:sldId id="936" r:id="rId142"/>
    <p:sldId id="935" r:id="rId143"/>
    <p:sldId id="941" r:id="rId144"/>
    <p:sldId id="942" r:id="rId145"/>
    <p:sldId id="325" r:id="rId146"/>
    <p:sldId id="967" r:id="rId147"/>
    <p:sldId id="968" r:id="rId148"/>
    <p:sldId id="970" r:id="rId149"/>
    <p:sldId id="969" r:id="rId150"/>
    <p:sldId id="950" r:id="rId151"/>
    <p:sldId id="943" r:id="rId152"/>
    <p:sldId id="949" r:id="rId153"/>
    <p:sldId id="326" r:id="rId154"/>
    <p:sldId id="946" r:id="rId155"/>
    <p:sldId id="947" r:id="rId156"/>
    <p:sldId id="948" r:id="rId157"/>
    <p:sldId id="951" r:id="rId158"/>
    <p:sldId id="944" r:id="rId159"/>
    <p:sldId id="307" r:id="rId160"/>
    <p:sldId id="945" r:id="rId161"/>
    <p:sldId id="464" r:id="rId162"/>
    <p:sldId id="465" r:id="rId163"/>
    <p:sldId id="317" r:id="rId164"/>
    <p:sldId id="318" r:id="rId165"/>
    <p:sldId id="319" r:id="rId166"/>
    <p:sldId id="320" r:id="rId167"/>
    <p:sldId id="952" r:id="rId168"/>
    <p:sldId id="971" r:id="rId169"/>
    <p:sldId id="972" r:id="rId170"/>
    <p:sldId id="973" r:id="rId171"/>
    <p:sldId id="974" r:id="rId172"/>
    <p:sldId id="954" r:id="rId173"/>
    <p:sldId id="321" r:id="rId174"/>
    <p:sldId id="953" r:id="rId175"/>
    <p:sldId id="966" r:id="rId176"/>
    <p:sldId id="965" r:id="rId177"/>
    <p:sldId id="964" r:id="rId178"/>
    <p:sldId id="955" r:id="rId179"/>
    <p:sldId id="327" r:id="rId180"/>
  </p:sldIdLst>
  <p:sldSz cx="12192000" cy="6858000"/>
  <p:notesSz cx="6858000" cy="9144000"/>
  <p:defaultTextStyle>
    <a:defPPr>
      <a:defRPr lang="pl-P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26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846"/>
    <p:restoredTop sz="94637"/>
  </p:normalViewPr>
  <p:slideViewPr>
    <p:cSldViewPr snapToGrid="0" snapToObjects="1">
      <p:cViewPr varScale="1">
        <p:scale>
          <a:sx n="109" d="100"/>
          <a:sy n="109" d="100"/>
        </p:scale>
        <p:origin x="208" y="8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presProps" Target="presProps.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viewProps" Target="viewProps.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72" Type="http://schemas.openxmlformats.org/officeDocument/2006/relationships/slide" Target="slides/slide17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theme" Target="theme/theme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tableStyles" Target="tableStyle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654FB9-D388-B94B-9282-6B0303197D2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pl-PL"/>
          </a:p>
        </p:txBody>
      </p:sp>
      <p:sp>
        <p:nvSpPr>
          <p:cNvPr id="3" name="Subtitle 2">
            <a:extLst>
              <a:ext uri="{FF2B5EF4-FFF2-40B4-BE49-F238E27FC236}">
                <a16:creationId xmlns:a16="http://schemas.microsoft.com/office/drawing/2014/main" id="{E7BAB007-EB4F-C94A-9787-62D5C019C37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pl-PL"/>
          </a:p>
        </p:txBody>
      </p:sp>
      <p:sp>
        <p:nvSpPr>
          <p:cNvPr id="4" name="Date Placeholder 3">
            <a:extLst>
              <a:ext uri="{FF2B5EF4-FFF2-40B4-BE49-F238E27FC236}">
                <a16:creationId xmlns:a16="http://schemas.microsoft.com/office/drawing/2014/main" id="{01DAEB54-43C7-3B4C-8DC0-2636CC45D566}"/>
              </a:ext>
            </a:extLst>
          </p:cNvPr>
          <p:cNvSpPr>
            <a:spLocks noGrp="1"/>
          </p:cNvSpPr>
          <p:nvPr>
            <p:ph type="dt" sz="half" idx="10"/>
          </p:nvPr>
        </p:nvSpPr>
        <p:spPr/>
        <p:txBody>
          <a:bodyPr/>
          <a:lstStyle/>
          <a:p>
            <a:fld id="{DB0C2FE5-8FB8-574D-A4C9-32472DC451E0}" type="datetimeFigureOut">
              <a:rPr lang="pl-PL" smtClean="0"/>
              <a:t>05.12.2021</a:t>
            </a:fld>
            <a:endParaRPr lang="pl-PL"/>
          </a:p>
        </p:txBody>
      </p:sp>
      <p:sp>
        <p:nvSpPr>
          <p:cNvPr id="5" name="Footer Placeholder 4">
            <a:extLst>
              <a:ext uri="{FF2B5EF4-FFF2-40B4-BE49-F238E27FC236}">
                <a16:creationId xmlns:a16="http://schemas.microsoft.com/office/drawing/2014/main" id="{F6DBE148-5D63-A143-B2DA-E626DA1C9731}"/>
              </a:ext>
            </a:extLst>
          </p:cNvPr>
          <p:cNvSpPr>
            <a:spLocks noGrp="1"/>
          </p:cNvSpPr>
          <p:nvPr>
            <p:ph type="ftr" sz="quarter" idx="11"/>
          </p:nvPr>
        </p:nvSpPr>
        <p:spPr/>
        <p:txBody>
          <a:bodyPr/>
          <a:lstStyle/>
          <a:p>
            <a:endParaRPr lang="pl-PL"/>
          </a:p>
        </p:txBody>
      </p:sp>
      <p:sp>
        <p:nvSpPr>
          <p:cNvPr id="6" name="Slide Number Placeholder 5">
            <a:extLst>
              <a:ext uri="{FF2B5EF4-FFF2-40B4-BE49-F238E27FC236}">
                <a16:creationId xmlns:a16="http://schemas.microsoft.com/office/drawing/2014/main" id="{B4527FEB-33EB-DF48-8315-3620422BFAFB}"/>
              </a:ext>
            </a:extLst>
          </p:cNvPr>
          <p:cNvSpPr>
            <a:spLocks noGrp="1"/>
          </p:cNvSpPr>
          <p:nvPr>
            <p:ph type="sldNum" sz="quarter" idx="12"/>
          </p:nvPr>
        </p:nvSpPr>
        <p:spPr/>
        <p:txBody>
          <a:bodyPr/>
          <a:lstStyle/>
          <a:p>
            <a:fld id="{4DEB5154-9110-7345-9752-F7090F2C087A}" type="slidenum">
              <a:rPr lang="pl-PL" smtClean="0"/>
              <a:t>‹#›</a:t>
            </a:fld>
            <a:endParaRPr lang="pl-PL"/>
          </a:p>
        </p:txBody>
      </p:sp>
    </p:spTree>
    <p:extLst>
      <p:ext uri="{BB962C8B-B14F-4D97-AF65-F5344CB8AC3E}">
        <p14:creationId xmlns:p14="http://schemas.microsoft.com/office/powerpoint/2010/main" val="13468607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C14E5A-8D03-D142-A959-DDE81413961E}"/>
              </a:ext>
            </a:extLst>
          </p:cNvPr>
          <p:cNvSpPr>
            <a:spLocks noGrp="1"/>
          </p:cNvSpPr>
          <p:nvPr>
            <p:ph type="title"/>
          </p:nvPr>
        </p:nvSpPr>
        <p:spPr/>
        <p:txBody>
          <a:bodyPr/>
          <a:lstStyle/>
          <a:p>
            <a:r>
              <a:rPr lang="en-US"/>
              <a:t>Click to edit Master title style</a:t>
            </a:r>
            <a:endParaRPr lang="pl-PL"/>
          </a:p>
        </p:txBody>
      </p:sp>
      <p:sp>
        <p:nvSpPr>
          <p:cNvPr id="3" name="Vertical Text Placeholder 2">
            <a:extLst>
              <a:ext uri="{FF2B5EF4-FFF2-40B4-BE49-F238E27FC236}">
                <a16:creationId xmlns:a16="http://schemas.microsoft.com/office/drawing/2014/main" id="{D967F576-282C-D34A-8C18-1CFC086616D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l-PL"/>
          </a:p>
        </p:txBody>
      </p:sp>
      <p:sp>
        <p:nvSpPr>
          <p:cNvPr id="4" name="Date Placeholder 3">
            <a:extLst>
              <a:ext uri="{FF2B5EF4-FFF2-40B4-BE49-F238E27FC236}">
                <a16:creationId xmlns:a16="http://schemas.microsoft.com/office/drawing/2014/main" id="{E67450B6-5E6B-1043-87EE-51891C104C04}"/>
              </a:ext>
            </a:extLst>
          </p:cNvPr>
          <p:cNvSpPr>
            <a:spLocks noGrp="1"/>
          </p:cNvSpPr>
          <p:nvPr>
            <p:ph type="dt" sz="half" idx="10"/>
          </p:nvPr>
        </p:nvSpPr>
        <p:spPr/>
        <p:txBody>
          <a:bodyPr/>
          <a:lstStyle/>
          <a:p>
            <a:fld id="{DB0C2FE5-8FB8-574D-A4C9-32472DC451E0}" type="datetimeFigureOut">
              <a:rPr lang="pl-PL" smtClean="0"/>
              <a:t>05.12.2021</a:t>
            </a:fld>
            <a:endParaRPr lang="pl-PL"/>
          </a:p>
        </p:txBody>
      </p:sp>
      <p:sp>
        <p:nvSpPr>
          <p:cNvPr id="5" name="Footer Placeholder 4">
            <a:extLst>
              <a:ext uri="{FF2B5EF4-FFF2-40B4-BE49-F238E27FC236}">
                <a16:creationId xmlns:a16="http://schemas.microsoft.com/office/drawing/2014/main" id="{254BD06E-7082-E14A-B4D3-D4EA7C4C99A7}"/>
              </a:ext>
            </a:extLst>
          </p:cNvPr>
          <p:cNvSpPr>
            <a:spLocks noGrp="1"/>
          </p:cNvSpPr>
          <p:nvPr>
            <p:ph type="ftr" sz="quarter" idx="11"/>
          </p:nvPr>
        </p:nvSpPr>
        <p:spPr/>
        <p:txBody>
          <a:bodyPr/>
          <a:lstStyle/>
          <a:p>
            <a:endParaRPr lang="pl-PL"/>
          </a:p>
        </p:txBody>
      </p:sp>
      <p:sp>
        <p:nvSpPr>
          <p:cNvPr id="6" name="Slide Number Placeholder 5">
            <a:extLst>
              <a:ext uri="{FF2B5EF4-FFF2-40B4-BE49-F238E27FC236}">
                <a16:creationId xmlns:a16="http://schemas.microsoft.com/office/drawing/2014/main" id="{D8EFBD4D-D96E-2944-AEAA-EF86506031F6}"/>
              </a:ext>
            </a:extLst>
          </p:cNvPr>
          <p:cNvSpPr>
            <a:spLocks noGrp="1"/>
          </p:cNvSpPr>
          <p:nvPr>
            <p:ph type="sldNum" sz="quarter" idx="12"/>
          </p:nvPr>
        </p:nvSpPr>
        <p:spPr/>
        <p:txBody>
          <a:bodyPr/>
          <a:lstStyle/>
          <a:p>
            <a:fld id="{4DEB5154-9110-7345-9752-F7090F2C087A}" type="slidenum">
              <a:rPr lang="pl-PL" smtClean="0"/>
              <a:t>‹#›</a:t>
            </a:fld>
            <a:endParaRPr lang="pl-PL"/>
          </a:p>
        </p:txBody>
      </p:sp>
    </p:spTree>
    <p:extLst>
      <p:ext uri="{BB962C8B-B14F-4D97-AF65-F5344CB8AC3E}">
        <p14:creationId xmlns:p14="http://schemas.microsoft.com/office/powerpoint/2010/main" val="5486647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FFCF176-70E6-D046-908D-587C72E28D58}"/>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pl-PL"/>
          </a:p>
        </p:txBody>
      </p:sp>
      <p:sp>
        <p:nvSpPr>
          <p:cNvPr id="3" name="Vertical Text Placeholder 2">
            <a:extLst>
              <a:ext uri="{FF2B5EF4-FFF2-40B4-BE49-F238E27FC236}">
                <a16:creationId xmlns:a16="http://schemas.microsoft.com/office/drawing/2014/main" id="{9C71E8F5-334D-F04A-8956-CDE3E3EBF55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l-PL"/>
          </a:p>
        </p:txBody>
      </p:sp>
      <p:sp>
        <p:nvSpPr>
          <p:cNvPr id="4" name="Date Placeholder 3">
            <a:extLst>
              <a:ext uri="{FF2B5EF4-FFF2-40B4-BE49-F238E27FC236}">
                <a16:creationId xmlns:a16="http://schemas.microsoft.com/office/drawing/2014/main" id="{959FF01D-E458-EC4F-94F8-3E6FDA50F386}"/>
              </a:ext>
            </a:extLst>
          </p:cNvPr>
          <p:cNvSpPr>
            <a:spLocks noGrp="1"/>
          </p:cNvSpPr>
          <p:nvPr>
            <p:ph type="dt" sz="half" idx="10"/>
          </p:nvPr>
        </p:nvSpPr>
        <p:spPr/>
        <p:txBody>
          <a:bodyPr/>
          <a:lstStyle/>
          <a:p>
            <a:fld id="{DB0C2FE5-8FB8-574D-A4C9-32472DC451E0}" type="datetimeFigureOut">
              <a:rPr lang="pl-PL" smtClean="0"/>
              <a:t>05.12.2021</a:t>
            </a:fld>
            <a:endParaRPr lang="pl-PL"/>
          </a:p>
        </p:txBody>
      </p:sp>
      <p:sp>
        <p:nvSpPr>
          <p:cNvPr id="5" name="Footer Placeholder 4">
            <a:extLst>
              <a:ext uri="{FF2B5EF4-FFF2-40B4-BE49-F238E27FC236}">
                <a16:creationId xmlns:a16="http://schemas.microsoft.com/office/drawing/2014/main" id="{B2354319-E877-6E43-8B78-8E1F2EA1787A}"/>
              </a:ext>
            </a:extLst>
          </p:cNvPr>
          <p:cNvSpPr>
            <a:spLocks noGrp="1"/>
          </p:cNvSpPr>
          <p:nvPr>
            <p:ph type="ftr" sz="quarter" idx="11"/>
          </p:nvPr>
        </p:nvSpPr>
        <p:spPr/>
        <p:txBody>
          <a:bodyPr/>
          <a:lstStyle/>
          <a:p>
            <a:endParaRPr lang="pl-PL"/>
          </a:p>
        </p:txBody>
      </p:sp>
      <p:sp>
        <p:nvSpPr>
          <p:cNvPr id="6" name="Slide Number Placeholder 5">
            <a:extLst>
              <a:ext uri="{FF2B5EF4-FFF2-40B4-BE49-F238E27FC236}">
                <a16:creationId xmlns:a16="http://schemas.microsoft.com/office/drawing/2014/main" id="{63F5A31A-19B6-0C4D-8307-0DF77BBA86F4}"/>
              </a:ext>
            </a:extLst>
          </p:cNvPr>
          <p:cNvSpPr>
            <a:spLocks noGrp="1"/>
          </p:cNvSpPr>
          <p:nvPr>
            <p:ph type="sldNum" sz="quarter" idx="12"/>
          </p:nvPr>
        </p:nvSpPr>
        <p:spPr/>
        <p:txBody>
          <a:bodyPr/>
          <a:lstStyle/>
          <a:p>
            <a:fld id="{4DEB5154-9110-7345-9752-F7090F2C087A}" type="slidenum">
              <a:rPr lang="pl-PL" smtClean="0"/>
              <a:t>‹#›</a:t>
            </a:fld>
            <a:endParaRPr lang="pl-PL"/>
          </a:p>
        </p:txBody>
      </p:sp>
    </p:spTree>
    <p:extLst>
      <p:ext uri="{BB962C8B-B14F-4D97-AF65-F5344CB8AC3E}">
        <p14:creationId xmlns:p14="http://schemas.microsoft.com/office/powerpoint/2010/main" val="7958724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05462-6244-EB48-836A-EF8C9FDB5950}"/>
              </a:ext>
            </a:extLst>
          </p:cNvPr>
          <p:cNvSpPr>
            <a:spLocks noGrp="1"/>
          </p:cNvSpPr>
          <p:nvPr>
            <p:ph type="title"/>
          </p:nvPr>
        </p:nvSpPr>
        <p:spPr/>
        <p:txBody>
          <a:bodyPr/>
          <a:lstStyle/>
          <a:p>
            <a:r>
              <a:rPr lang="en-US"/>
              <a:t>Click to edit Master title style</a:t>
            </a:r>
            <a:endParaRPr lang="pl-PL"/>
          </a:p>
        </p:txBody>
      </p:sp>
      <p:sp>
        <p:nvSpPr>
          <p:cNvPr id="3" name="Content Placeholder 2">
            <a:extLst>
              <a:ext uri="{FF2B5EF4-FFF2-40B4-BE49-F238E27FC236}">
                <a16:creationId xmlns:a16="http://schemas.microsoft.com/office/drawing/2014/main" id="{EC9D2761-B6B5-C940-81A0-6B5048E1588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l-PL"/>
          </a:p>
        </p:txBody>
      </p:sp>
      <p:sp>
        <p:nvSpPr>
          <p:cNvPr id="4" name="Date Placeholder 3">
            <a:extLst>
              <a:ext uri="{FF2B5EF4-FFF2-40B4-BE49-F238E27FC236}">
                <a16:creationId xmlns:a16="http://schemas.microsoft.com/office/drawing/2014/main" id="{6CA8093E-B510-BE44-B422-461915D2E58C}"/>
              </a:ext>
            </a:extLst>
          </p:cNvPr>
          <p:cNvSpPr>
            <a:spLocks noGrp="1"/>
          </p:cNvSpPr>
          <p:nvPr>
            <p:ph type="dt" sz="half" idx="10"/>
          </p:nvPr>
        </p:nvSpPr>
        <p:spPr/>
        <p:txBody>
          <a:bodyPr/>
          <a:lstStyle/>
          <a:p>
            <a:fld id="{DB0C2FE5-8FB8-574D-A4C9-32472DC451E0}" type="datetimeFigureOut">
              <a:rPr lang="pl-PL" smtClean="0"/>
              <a:t>05.12.2021</a:t>
            </a:fld>
            <a:endParaRPr lang="pl-PL"/>
          </a:p>
        </p:txBody>
      </p:sp>
      <p:sp>
        <p:nvSpPr>
          <p:cNvPr id="5" name="Footer Placeholder 4">
            <a:extLst>
              <a:ext uri="{FF2B5EF4-FFF2-40B4-BE49-F238E27FC236}">
                <a16:creationId xmlns:a16="http://schemas.microsoft.com/office/drawing/2014/main" id="{5FE32296-F83C-D84D-BAD9-CE8F7F1ECA36}"/>
              </a:ext>
            </a:extLst>
          </p:cNvPr>
          <p:cNvSpPr>
            <a:spLocks noGrp="1"/>
          </p:cNvSpPr>
          <p:nvPr>
            <p:ph type="ftr" sz="quarter" idx="11"/>
          </p:nvPr>
        </p:nvSpPr>
        <p:spPr/>
        <p:txBody>
          <a:bodyPr/>
          <a:lstStyle/>
          <a:p>
            <a:endParaRPr lang="pl-PL"/>
          </a:p>
        </p:txBody>
      </p:sp>
      <p:sp>
        <p:nvSpPr>
          <p:cNvPr id="6" name="Slide Number Placeholder 5">
            <a:extLst>
              <a:ext uri="{FF2B5EF4-FFF2-40B4-BE49-F238E27FC236}">
                <a16:creationId xmlns:a16="http://schemas.microsoft.com/office/drawing/2014/main" id="{C8B86561-3652-9742-BD08-BD20AB862708}"/>
              </a:ext>
            </a:extLst>
          </p:cNvPr>
          <p:cNvSpPr>
            <a:spLocks noGrp="1"/>
          </p:cNvSpPr>
          <p:nvPr>
            <p:ph type="sldNum" sz="quarter" idx="12"/>
          </p:nvPr>
        </p:nvSpPr>
        <p:spPr/>
        <p:txBody>
          <a:bodyPr/>
          <a:lstStyle/>
          <a:p>
            <a:fld id="{4DEB5154-9110-7345-9752-F7090F2C087A}" type="slidenum">
              <a:rPr lang="pl-PL" smtClean="0"/>
              <a:t>‹#›</a:t>
            </a:fld>
            <a:endParaRPr lang="pl-PL"/>
          </a:p>
        </p:txBody>
      </p:sp>
    </p:spTree>
    <p:extLst>
      <p:ext uri="{BB962C8B-B14F-4D97-AF65-F5344CB8AC3E}">
        <p14:creationId xmlns:p14="http://schemas.microsoft.com/office/powerpoint/2010/main" val="33178184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3724B8-187A-7B46-8794-944D2978CDC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pl-PL"/>
          </a:p>
        </p:txBody>
      </p:sp>
      <p:sp>
        <p:nvSpPr>
          <p:cNvPr id="3" name="Text Placeholder 2">
            <a:extLst>
              <a:ext uri="{FF2B5EF4-FFF2-40B4-BE49-F238E27FC236}">
                <a16:creationId xmlns:a16="http://schemas.microsoft.com/office/drawing/2014/main" id="{8F170952-5F7E-354A-8339-0EFB48355E7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E79B023-7CB9-A14E-A09C-324E2589A96F}"/>
              </a:ext>
            </a:extLst>
          </p:cNvPr>
          <p:cNvSpPr>
            <a:spLocks noGrp="1"/>
          </p:cNvSpPr>
          <p:nvPr>
            <p:ph type="dt" sz="half" idx="10"/>
          </p:nvPr>
        </p:nvSpPr>
        <p:spPr/>
        <p:txBody>
          <a:bodyPr/>
          <a:lstStyle/>
          <a:p>
            <a:fld id="{DB0C2FE5-8FB8-574D-A4C9-32472DC451E0}" type="datetimeFigureOut">
              <a:rPr lang="pl-PL" smtClean="0"/>
              <a:t>05.12.2021</a:t>
            </a:fld>
            <a:endParaRPr lang="pl-PL"/>
          </a:p>
        </p:txBody>
      </p:sp>
      <p:sp>
        <p:nvSpPr>
          <p:cNvPr id="5" name="Footer Placeholder 4">
            <a:extLst>
              <a:ext uri="{FF2B5EF4-FFF2-40B4-BE49-F238E27FC236}">
                <a16:creationId xmlns:a16="http://schemas.microsoft.com/office/drawing/2014/main" id="{06C1244C-73E0-6C4B-810B-E4F9031EEF86}"/>
              </a:ext>
            </a:extLst>
          </p:cNvPr>
          <p:cNvSpPr>
            <a:spLocks noGrp="1"/>
          </p:cNvSpPr>
          <p:nvPr>
            <p:ph type="ftr" sz="quarter" idx="11"/>
          </p:nvPr>
        </p:nvSpPr>
        <p:spPr/>
        <p:txBody>
          <a:bodyPr/>
          <a:lstStyle/>
          <a:p>
            <a:endParaRPr lang="pl-PL"/>
          </a:p>
        </p:txBody>
      </p:sp>
      <p:sp>
        <p:nvSpPr>
          <p:cNvPr id="6" name="Slide Number Placeholder 5">
            <a:extLst>
              <a:ext uri="{FF2B5EF4-FFF2-40B4-BE49-F238E27FC236}">
                <a16:creationId xmlns:a16="http://schemas.microsoft.com/office/drawing/2014/main" id="{760C2F77-0D85-8C47-AEA1-64B72CC61A5D}"/>
              </a:ext>
            </a:extLst>
          </p:cNvPr>
          <p:cNvSpPr>
            <a:spLocks noGrp="1"/>
          </p:cNvSpPr>
          <p:nvPr>
            <p:ph type="sldNum" sz="quarter" idx="12"/>
          </p:nvPr>
        </p:nvSpPr>
        <p:spPr/>
        <p:txBody>
          <a:bodyPr/>
          <a:lstStyle/>
          <a:p>
            <a:fld id="{4DEB5154-9110-7345-9752-F7090F2C087A}" type="slidenum">
              <a:rPr lang="pl-PL" smtClean="0"/>
              <a:t>‹#›</a:t>
            </a:fld>
            <a:endParaRPr lang="pl-PL"/>
          </a:p>
        </p:txBody>
      </p:sp>
    </p:spTree>
    <p:extLst>
      <p:ext uri="{BB962C8B-B14F-4D97-AF65-F5344CB8AC3E}">
        <p14:creationId xmlns:p14="http://schemas.microsoft.com/office/powerpoint/2010/main" val="9684188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8E89CE-BAF9-AC49-B932-8E16A1636CA0}"/>
              </a:ext>
            </a:extLst>
          </p:cNvPr>
          <p:cNvSpPr>
            <a:spLocks noGrp="1"/>
          </p:cNvSpPr>
          <p:nvPr>
            <p:ph type="title"/>
          </p:nvPr>
        </p:nvSpPr>
        <p:spPr/>
        <p:txBody>
          <a:bodyPr/>
          <a:lstStyle/>
          <a:p>
            <a:r>
              <a:rPr lang="en-US"/>
              <a:t>Click to edit Master title style</a:t>
            </a:r>
            <a:endParaRPr lang="pl-PL"/>
          </a:p>
        </p:txBody>
      </p:sp>
      <p:sp>
        <p:nvSpPr>
          <p:cNvPr id="3" name="Content Placeholder 2">
            <a:extLst>
              <a:ext uri="{FF2B5EF4-FFF2-40B4-BE49-F238E27FC236}">
                <a16:creationId xmlns:a16="http://schemas.microsoft.com/office/drawing/2014/main" id="{31FFA155-4774-2A4B-A756-216A235502F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l-PL"/>
          </a:p>
        </p:txBody>
      </p:sp>
      <p:sp>
        <p:nvSpPr>
          <p:cNvPr id="4" name="Content Placeholder 3">
            <a:extLst>
              <a:ext uri="{FF2B5EF4-FFF2-40B4-BE49-F238E27FC236}">
                <a16:creationId xmlns:a16="http://schemas.microsoft.com/office/drawing/2014/main" id="{DAEB84F8-F574-9A40-8701-2CC5DCFEB47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l-PL"/>
          </a:p>
        </p:txBody>
      </p:sp>
      <p:sp>
        <p:nvSpPr>
          <p:cNvPr id="5" name="Date Placeholder 4">
            <a:extLst>
              <a:ext uri="{FF2B5EF4-FFF2-40B4-BE49-F238E27FC236}">
                <a16:creationId xmlns:a16="http://schemas.microsoft.com/office/drawing/2014/main" id="{190FC373-0B6E-8649-9F28-8E6E68FC5155}"/>
              </a:ext>
            </a:extLst>
          </p:cNvPr>
          <p:cNvSpPr>
            <a:spLocks noGrp="1"/>
          </p:cNvSpPr>
          <p:nvPr>
            <p:ph type="dt" sz="half" idx="10"/>
          </p:nvPr>
        </p:nvSpPr>
        <p:spPr/>
        <p:txBody>
          <a:bodyPr/>
          <a:lstStyle/>
          <a:p>
            <a:fld id="{DB0C2FE5-8FB8-574D-A4C9-32472DC451E0}" type="datetimeFigureOut">
              <a:rPr lang="pl-PL" smtClean="0"/>
              <a:t>05.12.2021</a:t>
            </a:fld>
            <a:endParaRPr lang="pl-PL"/>
          </a:p>
        </p:txBody>
      </p:sp>
      <p:sp>
        <p:nvSpPr>
          <p:cNvPr id="6" name="Footer Placeholder 5">
            <a:extLst>
              <a:ext uri="{FF2B5EF4-FFF2-40B4-BE49-F238E27FC236}">
                <a16:creationId xmlns:a16="http://schemas.microsoft.com/office/drawing/2014/main" id="{3C8CA17C-EF35-6947-873F-9229ADDC414D}"/>
              </a:ext>
            </a:extLst>
          </p:cNvPr>
          <p:cNvSpPr>
            <a:spLocks noGrp="1"/>
          </p:cNvSpPr>
          <p:nvPr>
            <p:ph type="ftr" sz="quarter" idx="11"/>
          </p:nvPr>
        </p:nvSpPr>
        <p:spPr/>
        <p:txBody>
          <a:bodyPr/>
          <a:lstStyle/>
          <a:p>
            <a:endParaRPr lang="pl-PL"/>
          </a:p>
        </p:txBody>
      </p:sp>
      <p:sp>
        <p:nvSpPr>
          <p:cNvPr id="7" name="Slide Number Placeholder 6">
            <a:extLst>
              <a:ext uri="{FF2B5EF4-FFF2-40B4-BE49-F238E27FC236}">
                <a16:creationId xmlns:a16="http://schemas.microsoft.com/office/drawing/2014/main" id="{CE30BF55-8D0C-344F-9A8E-C1C2A11AB8DE}"/>
              </a:ext>
            </a:extLst>
          </p:cNvPr>
          <p:cNvSpPr>
            <a:spLocks noGrp="1"/>
          </p:cNvSpPr>
          <p:nvPr>
            <p:ph type="sldNum" sz="quarter" idx="12"/>
          </p:nvPr>
        </p:nvSpPr>
        <p:spPr/>
        <p:txBody>
          <a:bodyPr/>
          <a:lstStyle/>
          <a:p>
            <a:fld id="{4DEB5154-9110-7345-9752-F7090F2C087A}" type="slidenum">
              <a:rPr lang="pl-PL" smtClean="0"/>
              <a:t>‹#›</a:t>
            </a:fld>
            <a:endParaRPr lang="pl-PL"/>
          </a:p>
        </p:txBody>
      </p:sp>
    </p:spTree>
    <p:extLst>
      <p:ext uri="{BB962C8B-B14F-4D97-AF65-F5344CB8AC3E}">
        <p14:creationId xmlns:p14="http://schemas.microsoft.com/office/powerpoint/2010/main" val="30906439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BBE3D8-4E4A-194D-83E8-1565368485A0}"/>
              </a:ext>
            </a:extLst>
          </p:cNvPr>
          <p:cNvSpPr>
            <a:spLocks noGrp="1"/>
          </p:cNvSpPr>
          <p:nvPr>
            <p:ph type="title"/>
          </p:nvPr>
        </p:nvSpPr>
        <p:spPr>
          <a:xfrm>
            <a:off x="839788" y="365125"/>
            <a:ext cx="10515600" cy="1325563"/>
          </a:xfrm>
        </p:spPr>
        <p:txBody>
          <a:bodyPr/>
          <a:lstStyle/>
          <a:p>
            <a:r>
              <a:rPr lang="en-US"/>
              <a:t>Click to edit Master title style</a:t>
            </a:r>
            <a:endParaRPr lang="pl-PL"/>
          </a:p>
        </p:txBody>
      </p:sp>
      <p:sp>
        <p:nvSpPr>
          <p:cNvPr id="3" name="Text Placeholder 2">
            <a:extLst>
              <a:ext uri="{FF2B5EF4-FFF2-40B4-BE49-F238E27FC236}">
                <a16:creationId xmlns:a16="http://schemas.microsoft.com/office/drawing/2014/main" id="{5F924D48-4615-3144-8DD4-1C06B618C1B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020ACAE-F745-9A46-932C-FBD2DCE8207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l-PL"/>
          </a:p>
        </p:txBody>
      </p:sp>
      <p:sp>
        <p:nvSpPr>
          <p:cNvPr id="5" name="Text Placeholder 4">
            <a:extLst>
              <a:ext uri="{FF2B5EF4-FFF2-40B4-BE49-F238E27FC236}">
                <a16:creationId xmlns:a16="http://schemas.microsoft.com/office/drawing/2014/main" id="{340E4C8E-EF6E-0A43-9053-4659B5C6DE2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D33B74D-7AFB-CB4D-9C09-FFBC02ECB30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l-PL"/>
          </a:p>
        </p:txBody>
      </p:sp>
      <p:sp>
        <p:nvSpPr>
          <p:cNvPr id="7" name="Date Placeholder 6">
            <a:extLst>
              <a:ext uri="{FF2B5EF4-FFF2-40B4-BE49-F238E27FC236}">
                <a16:creationId xmlns:a16="http://schemas.microsoft.com/office/drawing/2014/main" id="{46294975-318E-2F45-81BA-73A569572329}"/>
              </a:ext>
            </a:extLst>
          </p:cNvPr>
          <p:cNvSpPr>
            <a:spLocks noGrp="1"/>
          </p:cNvSpPr>
          <p:nvPr>
            <p:ph type="dt" sz="half" idx="10"/>
          </p:nvPr>
        </p:nvSpPr>
        <p:spPr/>
        <p:txBody>
          <a:bodyPr/>
          <a:lstStyle/>
          <a:p>
            <a:fld id="{DB0C2FE5-8FB8-574D-A4C9-32472DC451E0}" type="datetimeFigureOut">
              <a:rPr lang="pl-PL" smtClean="0"/>
              <a:t>05.12.2021</a:t>
            </a:fld>
            <a:endParaRPr lang="pl-PL"/>
          </a:p>
        </p:txBody>
      </p:sp>
      <p:sp>
        <p:nvSpPr>
          <p:cNvPr id="8" name="Footer Placeholder 7">
            <a:extLst>
              <a:ext uri="{FF2B5EF4-FFF2-40B4-BE49-F238E27FC236}">
                <a16:creationId xmlns:a16="http://schemas.microsoft.com/office/drawing/2014/main" id="{0FDE0AB2-3A86-3D4A-A377-4AF875F71896}"/>
              </a:ext>
            </a:extLst>
          </p:cNvPr>
          <p:cNvSpPr>
            <a:spLocks noGrp="1"/>
          </p:cNvSpPr>
          <p:nvPr>
            <p:ph type="ftr" sz="quarter" idx="11"/>
          </p:nvPr>
        </p:nvSpPr>
        <p:spPr/>
        <p:txBody>
          <a:bodyPr/>
          <a:lstStyle/>
          <a:p>
            <a:endParaRPr lang="pl-PL"/>
          </a:p>
        </p:txBody>
      </p:sp>
      <p:sp>
        <p:nvSpPr>
          <p:cNvPr id="9" name="Slide Number Placeholder 8">
            <a:extLst>
              <a:ext uri="{FF2B5EF4-FFF2-40B4-BE49-F238E27FC236}">
                <a16:creationId xmlns:a16="http://schemas.microsoft.com/office/drawing/2014/main" id="{060047D5-41D5-6A44-9A2A-3B4835F8F0AD}"/>
              </a:ext>
            </a:extLst>
          </p:cNvPr>
          <p:cNvSpPr>
            <a:spLocks noGrp="1"/>
          </p:cNvSpPr>
          <p:nvPr>
            <p:ph type="sldNum" sz="quarter" idx="12"/>
          </p:nvPr>
        </p:nvSpPr>
        <p:spPr/>
        <p:txBody>
          <a:bodyPr/>
          <a:lstStyle/>
          <a:p>
            <a:fld id="{4DEB5154-9110-7345-9752-F7090F2C087A}" type="slidenum">
              <a:rPr lang="pl-PL" smtClean="0"/>
              <a:t>‹#›</a:t>
            </a:fld>
            <a:endParaRPr lang="pl-PL"/>
          </a:p>
        </p:txBody>
      </p:sp>
    </p:spTree>
    <p:extLst>
      <p:ext uri="{BB962C8B-B14F-4D97-AF65-F5344CB8AC3E}">
        <p14:creationId xmlns:p14="http://schemas.microsoft.com/office/powerpoint/2010/main" val="20096565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54165-534B-C244-8355-CCE398493410}"/>
              </a:ext>
            </a:extLst>
          </p:cNvPr>
          <p:cNvSpPr>
            <a:spLocks noGrp="1"/>
          </p:cNvSpPr>
          <p:nvPr>
            <p:ph type="title"/>
          </p:nvPr>
        </p:nvSpPr>
        <p:spPr/>
        <p:txBody>
          <a:bodyPr/>
          <a:lstStyle/>
          <a:p>
            <a:r>
              <a:rPr lang="en-US"/>
              <a:t>Click to edit Master title style</a:t>
            </a:r>
            <a:endParaRPr lang="pl-PL"/>
          </a:p>
        </p:txBody>
      </p:sp>
      <p:sp>
        <p:nvSpPr>
          <p:cNvPr id="3" name="Date Placeholder 2">
            <a:extLst>
              <a:ext uri="{FF2B5EF4-FFF2-40B4-BE49-F238E27FC236}">
                <a16:creationId xmlns:a16="http://schemas.microsoft.com/office/drawing/2014/main" id="{9DAFD59A-1D30-854F-942E-DDC2DC3C83C9}"/>
              </a:ext>
            </a:extLst>
          </p:cNvPr>
          <p:cNvSpPr>
            <a:spLocks noGrp="1"/>
          </p:cNvSpPr>
          <p:nvPr>
            <p:ph type="dt" sz="half" idx="10"/>
          </p:nvPr>
        </p:nvSpPr>
        <p:spPr/>
        <p:txBody>
          <a:bodyPr/>
          <a:lstStyle/>
          <a:p>
            <a:fld id="{DB0C2FE5-8FB8-574D-A4C9-32472DC451E0}" type="datetimeFigureOut">
              <a:rPr lang="pl-PL" smtClean="0"/>
              <a:t>05.12.2021</a:t>
            </a:fld>
            <a:endParaRPr lang="pl-PL"/>
          </a:p>
        </p:txBody>
      </p:sp>
      <p:sp>
        <p:nvSpPr>
          <p:cNvPr id="4" name="Footer Placeholder 3">
            <a:extLst>
              <a:ext uri="{FF2B5EF4-FFF2-40B4-BE49-F238E27FC236}">
                <a16:creationId xmlns:a16="http://schemas.microsoft.com/office/drawing/2014/main" id="{CA0641E8-AF07-EB41-A86B-D1C238524E79}"/>
              </a:ext>
            </a:extLst>
          </p:cNvPr>
          <p:cNvSpPr>
            <a:spLocks noGrp="1"/>
          </p:cNvSpPr>
          <p:nvPr>
            <p:ph type="ftr" sz="quarter" idx="11"/>
          </p:nvPr>
        </p:nvSpPr>
        <p:spPr/>
        <p:txBody>
          <a:bodyPr/>
          <a:lstStyle/>
          <a:p>
            <a:endParaRPr lang="pl-PL"/>
          </a:p>
        </p:txBody>
      </p:sp>
      <p:sp>
        <p:nvSpPr>
          <p:cNvPr id="5" name="Slide Number Placeholder 4">
            <a:extLst>
              <a:ext uri="{FF2B5EF4-FFF2-40B4-BE49-F238E27FC236}">
                <a16:creationId xmlns:a16="http://schemas.microsoft.com/office/drawing/2014/main" id="{1EE45EF6-ECC6-DE49-849A-BE0A81A0EFEA}"/>
              </a:ext>
            </a:extLst>
          </p:cNvPr>
          <p:cNvSpPr>
            <a:spLocks noGrp="1"/>
          </p:cNvSpPr>
          <p:nvPr>
            <p:ph type="sldNum" sz="quarter" idx="12"/>
          </p:nvPr>
        </p:nvSpPr>
        <p:spPr/>
        <p:txBody>
          <a:bodyPr/>
          <a:lstStyle/>
          <a:p>
            <a:fld id="{4DEB5154-9110-7345-9752-F7090F2C087A}" type="slidenum">
              <a:rPr lang="pl-PL" smtClean="0"/>
              <a:t>‹#›</a:t>
            </a:fld>
            <a:endParaRPr lang="pl-PL"/>
          </a:p>
        </p:txBody>
      </p:sp>
    </p:spTree>
    <p:extLst>
      <p:ext uri="{BB962C8B-B14F-4D97-AF65-F5344CB8AC3E}">
        <p14:creationId xmlns:p14="http://schemas.microsoft.com/office/powerpoint/2010/main" val="4899623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8A120F-3C4A-7149-8891-94456C4CA033}"/>
              </a:ext>
            </a:extLst>
          </p:cNvPr>
          <p:cNvSpPr>
            <a:spLocks noGrp="1"/>
          </p:cNvSpPr>
          <p:nvPr>
            <p:ph type="dt" sz="half" idx="10"/>
          </p:nvPr>
        </p:nvSpPr>
        <p:spPr/>
        <p:txBody>
          <a:bodyPr/>
          <a:lstStyle/>
          <a:p>
            <a:fld id="{DB0C2FE5-8FB8-574D-A4C9-32472DC451E0}" type="datetimeFigureOut">
              <a:rPr lang="pl-PL" smtClean="0"/>
              <a:t>05.12.2021</a:t>
            </a:fld>
            <a:endParaRPr lang="pl-PL"/>
          </a:p>
        </p:txBody>
      </p:sp>
      <p:sp>
        <p:nvSpPr>
          <p:cNvPr id="3" name="Footer Placeholder 2">
            <a:extLst>
              <a:ext uri="{FF2B5EF4-FFF2-40B4-BE49-F238E27FC236}">
                <a16:creationId xmlns:a16="http://schemas.microsoft.com/office/drawing/2014/main" id="{12A27BA6-8C6F-7E4D-B6FE-0C4517747320}"/>
              </a:ext>
            </a:extLst>
          </p:cNvPr>
          <p:cNvSpPr>
            <a:spLocks noGrp="1"/>
          </p:cNvSpPr>
          <p:nvPr>
            <p:ph type="ftr" sz="quarter" idx="11"/>
          </p:nvPr>
        </p:nvSpPr>
        <p:spPr/>
        <p:txBody>
          <a:bodyPr/>
          <a:lstStyle/>
          <a:p>
            <a:endParaRPr lang="pl-PL"/>
          </a:p>
        </p:txBody>
      </p:sp>
      <p:sp>
        <p:nvSpPr>
          <p:cNvPr id="4" name="Slide Number Placeholder 3">
            <a:extLst>
              <a:ext uri="{FF2B5EF4-FFF2-40B4-BE49-F238E27FC236}">
                <a16:creationId xmlns:a16="http://schemas.microsoft.com/office/drawing/2014/main" id="{503A9AA0-151E-304E-8F57-0F682405DA40}"/>
              </a:ext>
            </a:extLst>
          </p:cNvPr>
          <p:cNvSpPr>
            <a:spLocks noGrp="1"/>
          </p:cNvSpPr>
          <p:nvPr>
            <p:ph type="sldNum" sz="quarter" idx="12"/>
          </p:nvPr>
        </p:nvSpPr>
        <p:spPr/>
        <p:txBody>
          <a:bodyPr/>
          <a:lstStyle/>
          <a:p>
            <a:fld id="{4DEB5154-9110-7345-9752-F7090F2C087A}" type="slidenum">
              <a:rPr lang="pl-PL" smtClean="0"/>
              <a:t>‹#›</a:t>
            </a:fld>
            <a:endParaRPr lang="pl-PL"/>
          </a:p>
        </p:txBody>
      </p:sp>
    </p:spTree>
    <p:extLst>
      <p:ext uri="{BB962C8B-B14F-4D97-AF65-F5344CB8AC3E}">
        <p14:creationId xmlns:p14="http://schemas.microsoft.com/office/powerpoint/2010/main" val="11189731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7F6EC8-6114-A340-A9F2-BE1A0D48E50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pl-PL"/>
          </a:p>
        </p:txBody>
      </p:sp>
      <p:sp>
        <p:nvSpPr>
          <p:cNvPr id="3" name="Content Placeholder 2">
            <a:extLst>
              <a:ext uri="{FF2B5EF4-FFF2-40B4-BE49-F238E27FC236}">
                <a16:creationId xmlns:a16="http://schemas.microsoft.com/office/drawing/2014/main" id="{918065F8-65CB-6C43-9B16-24FAFFCB83A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l-PL"/>
          </a:p>
        </p:txBody>
      </p:sp>
      <p:sp>
        <p:nvSpPr>
          <p:cNvPr id="4" name="Text Placeholder 3">
            <a:extLst>
              <a:ext uri="{FF2B5EF4-FFF2-40B4-BE49-F238E27FC236}">
                <a16:creationId xmlns:a16="http://schemas.microsoft.com/office/drawing/2014/main" id="{F8589233-3739-9649-B6F6-D6888132E02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FF7FB6A-E895-C14C-987C-3D907748369F}"/>
              </a:ext>
            </a:extLst>
          </p:cNvPr>
          <p:cNvSpPr>
            <a:spLocks noGrp="1"/>
          </p:cNvSpPr>
          <p:nvPr>
            <p:ph type="dt" sz="half" idx="10"/>
          </p:nvPr>
        </p:nvSpPr>
        <p:spPr/>
        <p:txBody>
          <a:bodyPr/>
          <a:lstStyle/>
          <a:p>
            <a:fld id="{DB0C2FE5-8FB8-574D-A4C9-32472DC451E0}" type="datetimeFigureOut">
              <a:rPr lang="pl-PL" smtClean="0"/>
              <a:t>05.12.2021</a:t>
            </a:fld>
            <a:endParaRPr lang="pl-PL"/>
          </a:p>
        </p:txBody>
      </p:sp>
      <p:sp>
        <p:nvSpPr>
          <p:cNvPr id="6" name="Footer Placeholder 5">
            <a:extLst>
              <a:ext uri="{FF2B5EF4-FFF2-40B4-BE49-F238E27FC236}">
                <a16:creationId xmlns:a16="http://schemas.microsoft.com/office/drawing/2014/main" id="{324D5775-17F0-3948-AF72-8867C6297C2F}"/>
              </a:ext>
            </a:extLst>
          </p:cNvPr>
          <p:cNvSpPr>
            <a:spLocks noGrp="1"/>
          </p:cNvSpPr>
          <p:nvPr>
            <p:ph type="ftr" sz="quarter" idx="11"/>
          </p:nvPr>
        </p:nvSpPr>
        <p:spPr/>
        <p:txBody>
          <a:bodyPr/>
          <a:lstStyle/>
          <a:p>
            <a:endParaRPr lang="pl-PL"/>
          </a:p>
        </p:txBody>
      </p:sp>
      <p:sp>
        <p:nvSpPr>
          <p:cNvPr id="7" name="Slide Number Placeholder 6">
            <a:extLst>
              <a:ext uri="{FF2B5EF4-FFF2-40B4-BE49-F238E27FC236}">
                <a16:creationId xmlns:a16="http://schemas.microsoft.com/office/drawing/2014/main" id="{1B80BAD1-EE32-4446-9428-4628960D92DB}"/>
              </a:ext>
            </a:extLst>
          </p:cNvPr>
          <p:cNvSpPr>
            <a:spLocks noGrp="1"/>
          </p:cNvSpPr>
          <p:nvPr>
            <p:ph type="sldNum" sz="quarter" idx="12"/>
          </p:nvPr>
        </p:nvSpPr>
        <p:spPr/>
        <p:txBody>
          <a:bodyPr/>
          <a:lstStyle/>
          <a:p>
            <a:fld id="{4DEB5154-9110-7345-9752-F7090F2C087A}" type="slidenum">
              <a:rPr lang="pl-PL" smtClean="0"/>
              <a:t>‹#›</a:t>
            </a:fld>
            <a:endParaRPr lang="pl-PL"/>
          </a:p>
        </p:txBody>
      </p:sp>
    </p:spTree>
    <p:extLst>
      <p:ext uri="{BB962C8B-B14F-4D97-AF65-F5344CB8AC3E}">
        <p14:creationId xmlns:p14="http://schemas.microsoft.com/office/powerpoint/2010/main" val="11469601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95A2A2-D98F-E94C-BD4E-32BD254E74C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pl-PL"/>
          </a:p>
        </p:txBody>
      </p:sp>
      <p:sp>
        <p:nvSpPr>
          <p:cNvPr id="3" name="Picture Placeholder 2">
            <a:extLst>
              <a:ext uri="{FF2B5EF4-FFF2-40B4-BE49-F238E27FC236}">
                <a16:creationId xmlns:a16="http://schemas.microsoft.com/office/drawing/2014/main" id="{3BC2D649-6B37-5D4E-928E-AAB114F1E1E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l-PL"/>
          </a:p>
        </p:txBody>
      </p:sp>
      <p:sp>
        <p:nvSpPr>
          <p:cNvPr id="4" name="Text Placeholder 3">
            <a:extLst>
              <a:ext uri="{FF2B5EF4-FFF2-40B4-BE49-F238E27FC236}">
                <a16:creationId xmlns:a16="http://schemas.microsoft.com/office/drawing/2014/main" id="{429F7535-FBA0-CE45-BE32-36FC3612A3F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D84CBE1-8C0B-2842-ABCC-AFB8034323A0}"/>
              </a:ext>
            </a:extLst>
          </p:cNvPr>
          <p:cNvSpPr>
            <a:spLocks noGrp="1"/>
          </p:cNvSpPr>
          <p:nvPr>
            <p:ph type="dt" sz="half" idx="10"/>
          </p:nvPr>
        </p:nvSpPr>
        <p:spPr/>
        <p:txBody>
          <a:bodyPr/>
          <a:lstStyle/>
          <a:p>
            <a:fld id="{DB0C2FE5-8FB8-574D-A4C9-32472DC451E0}" type="datetimeFigureOut">
              <a:rPr lang="pl-PL" smtClean="0"/>
              <a:t>05.12.2021</a:t>
            </a:fld>
            <a:endParaRPr lang="pl-PL"/>
          </a:p>
        </p:txBody>
      </p:sp>
      <p:sp>
        <p:nvSpPr>
          <p:cNvPr id="6" name="Footer Placeholder 5">
            <a:extLst>
              <a:ext uri="{FF2B5EF4-FFF2-40B4-BE49-F238E27FC236}">
                <a16:creationId xmlns:a16="http://schemas.microsoft.com/office/drawing/2014/main" id="{4E215E85-1B09-534E-BBA8-8A86776C4504}"/>
              </a:ext>
            </a:extLst>
          </p:cNvPr>
          <p:cNvSpPr>
            <a:spLocks noGrp="1"/>
          </p:cNvSpPr>
          <p:nvPr>
            <p:ph type="ftr" sz="quarter" idx="11"/>
          </p:nvPr>
        </p:nvSpPr>
        <p:spPr/>
        <p:txBody>
          <a:bodyPr/>
          <a:lstStyle/>
          <a:p>
            <a:endParaRPr lang="pl-PL"/>
          </a:p>
        </p:txBody>
      </p:sp>
      <p:sp>
        <p:nvSpPr>
          <p:cNvPr id="7" name="Slide Number Placeholder 6">
            <a:extLst>
              <a:ext uri="{FF2B5EF4-FFF2-40B4-BE49-F238E27FC236}">
                <a16:creationId xmlns:a16="http://schemas.microsoft.com/office/drawing/2014/main" id="{98A6F45A-B091-BA4C-AEBC-910C376863FD}"/>
              </a:ext>
            </a:extLst>
          </p:cNvPr>
          <p:cNvSpPr>
            <a:spLocks noGrp="1"/>
          </p:cNvSpPr>
          <p:nvPr>
            <p:ph type="sldNum" sz="quarter" idx="12"/>
          </p:nvPr>
        </p:nvSpPr>
        <p:spPr/>
        <p:txBody>
          <a:bodyPr/>
          <a:lstStyle/>
          <a:p>
            <a:fld id="{4DEB5154-9110-7345-9752-F7090F2C087A}" type="slidenum">
              <a:rPr lang="pl-PL" smtClean="0"/>
              <a:t>‹#›</a:t>
            </a:fld>
            <a:endParaRPr lang="pl-PL"/>
          </a:p>
        </p:txBody>
      </p:sp>
    </p:spTree>
    <p:extLst>
      <p:ext uri="{BB962C8B-B14F-4D97-AF65-F5344CB8AC3E}">
        <p14:creationId xmlns:p14="http://schemas.microsoft.com/office/powerpoint/2010/main" val="15777457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BCC6537-4C2A-2E4A-9642-E512E4DAAD9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pl-PL"/>
          </a:p>
        </p:txBody>
      </p:sp>
      <p:sp>
        <p:nvSpPr>
          <p:cNvPr id="3" name="Text Placeholder 2">
            <a:extLst>
              <a:ext uri="{FF2B5EF4-FFF2-40B4-BE49-F238E27FC236}">
                <a16:creationId xmlns:a16="http://schemas.microsoft.com/office/drawing/2014/main" id="{5E65C909-FCE4-3047-A757-A2002D56361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l-PL"/>
          </a:p>
        </p:txBody>
      </p:sp>
      <p:sp>
        <p:nvSpPr>
          <p:cNvPr id="4" name="Date Placeholder 3">
            <a:extLst>
              <a:ext uri="{FF2B5EF4-FFF2-40B4-BE49-F238E27FC236}">
                <a16:creationId xmlns:a16="http://schemas.microsoft.com/office/drawing/2014/main" id="{C0DA62FF-791D-1B46-BC17-B31452A0816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B0C2FE5-8FB8-574D-A4C9-32472DC451E0}" type="datetimeFigureOut">
              <a:rPr lang="pl-PL" smtClean="0"/>
              <a:t>05.12.2021</a:t>
            </a:fld>
            <a:endParaRPr lang="pl-PL"/>
          </a:p>
        </p:txBody>
      </p:sp>
      <p:sp>
        <p:nvSpPr>
          <p:cNvPr id="5" name="Footer Placeholder 4">
            <a:extLst>
              <a:ext uri="{FF2B5EF4-FFF2-40B4-BE49-F238E27FC236}">
                <a16:creationId xmlns:a16="http://schemas.microsoft.com/office/drawing/2014/main" id="{B0303477-EAF7-0D4B-86E7-3F58ADF4A81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l-PL"/>
          </a:p>
        </p:txBody>
      </p:sp>
      <p:sp>
        <p:nvSpPr>
          <p:cNvPr id="6" name="Slide Number Placeholder 5">
            <a:extLst>
              <a:ext uri="{FF2B5EF4-FFF2-40B4-BE49-F238E27FC236}">
                <a16:creationId xmlns:a16="http://schemas.microsoft.com/office/drawing/2014/main" id="{040D77A3-AFA3-684B-84AC-02751A2005A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DEB5154-9110-7345-9752-F7090F2C087A}" type="slidenum">
              <a:rPr lang="pl-PL" smtClean="0"/>
              <a:t>‹#›</a:t>
            </a:fld>
            <a:endParaRPr lang="pl-PL"/>
          </a:p>
        </p:txBody>
      </p:sp>
    </p:spTree>
    <p:extLst>
      <p:ext uri="{BB962C8B-B14F-4D97-AF65-F5344CB8AC3E}">
        <p14:creationId xmlns:p14="http://schemas.microsoft.com/office/powerpoint/2010/main" val="320333175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l-P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hyperlink" Target="https://developer.ibm.com/articles/j-zerocopy/" TargetMode="External"/><Relationship Id="rId2" Type="http://schemas.openxmlformats.org/officeDocument/2006/relationships/hyperlink" Target="http://man7.org/linux/man-pages/man2/sendfile.2.html" TargetMode="Externa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hyperlink" Target="https://www.linuxjournal.com/article/6345" TargetMode="Externa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hyperlink" Target="https://www.confluent.io/blog/kafka-fastest-messaging-system/" TargetMode="External"/><Relationship Id="rId2" Type="http://schemas.openxmlformats.org/officeDocument/2006/relationships/hyperlink" Target="https://softwaremill.com/mqperf/" TargetMode="Externa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10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hyperlink" Target="https://kafka.apache.org/intro" TargetMode="External"/><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hyperlink" Target="https://kafka.apache.org/documentation/streams" TargetMode="Externa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hyperlink" Target="http://research.microsoft.com/apps/pubs/default.aspx?id=66814" TargetMode="Externa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hyperlink" Target="https://kafka.apache.org/intro" TargetMode="Externa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hyperlink" Target="https://kafka.apache.org/intro" TargetMode="External"/><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hyperlink" Target="https://kafka.apache.org/intro" TargetMode="External"/><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hyperlink" Target="https://kafka.apache.org/documentation.html#producerapi" TargetMode="External"/><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hyperlink" Target="https://kafka.apache.org/documentation.html#consumerapi" TargetMode="External"/><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hyperlink" Target="https://kafka.apache.org/documentation/streams" TargetMode="External"/><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hyperlink" Target="https://kafka.apache.org/30/documentation/streams/developer-guide/processor-api#defining-a-stream-processor"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3" Type="http://schemas.openxmlformats.org/officeDocument/2006/relationships/hyperlink" Target="https://kafka.apache.org/30/documentation/streams/developer-guide/processor-api.html" TargetMode="External"/><Relationship Id="rId2" Type="http://schemas.openxmlformats.org/officeDocument/2006/relationships/hyperlink" Target="https://kafka.apache.org/30/documentation/streams/developer-guide/dsl-api.html" TargetMode="External"/><Relationship Id="rId1" Type="http://schemas.openxmlformats.org/officeDocument/2006/relationships/slideLayout" Target="../slideLayouts/slideLayout2.xml"/><Relationship Id="rId4" Type="http://schemas.openxmlformats.org/officeDocument/2006/relationships/hyperlink" Target="https://kafka.apache.org/30/documentation/streams/core-concepts#streams_state" TargetMode="External"/></Relationships>
</file>

<file path=ppt/slides/_rels/slide172.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hyperlink" Target="https://kafka.apache.org/documentation.html#connect" TargetMode="External"/><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hyperlink" Target="https://www.confluent.io/hub/" TargetMode="External"/><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https://mateuszdyminski.com/"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hyperlink" Target="https://microservices.io/patterns/data/domain-event.html" TargetMode="Externa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61.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64.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hyperlink" Target="https://kafka.apache.org/intro" TargetMode="External"/><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hyperlink" Target="https://kafka.apache.org/intro" TargetMode="External"/><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C0B27210-D0CA-4654-B3E3-9ABB4F178E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FB55E30-27AE-5A48-8C08-DED19B259524}"/>
              </a:ext>
            </a:extLst>
          </p:cNvPr>
          <p:cNvSpPr>
            <a:spLocks noGrp="1"/>
          </p:cNvSpPr>
          <p:nvPr>
            <p:ph type="ctrTitle"/>
          </p:nvPr>
        </p:nvSpPr>
        <p:spPr>
          <a:xfrm>
            <a:off x="6746628" y="1783959"/>
            <a:ext cx="4645250" cy="2889114"/>
          </a:xfrm>
        </p:spPr>
        <p:txBody>
          <a:bodyPr anchor="b">
            <a:normAutofit fontScale="90000"/>
          </a:bodyPr>
          <a:lstStyle/>
          <a:p>
            <a:pPr algn="l"/>
            <a:r>
              <a:rPr lang="en-GB" dirty="0">
                <a:solidFill>
                  <a:schemeClr val="bg1"/>
                </a:solidFill>
              </a:rPr>
              <a:t>Distributed Messaging with Apache Kafka</a:t>
            </a:r>
            <a:endParaRPr lang="pl-PL" dirty="0">
              <a:solidFill>
                <a:schemeClr val="bg1"/>
              </a:solidFill>
              <a:latin typeface="Roboto Medium" panose="02000000000000000000" pitchFamily="2" charset="0"/>
              <a:ea typeface="Roboto Medium" panose="02000000000000000000" pitchFamily="2" charset="0"/>
            </a:endParaRPr>
          </a:p>
        </p:txBody>
      </p:sp>
      <p:sp>
        <p:nvSpPr>
          <p:cNvPr id="3" name="Subtitle 2">
            <a:extLst>
              <a:ext uri="{FF2B5EF4-FFF2-40B4-BE49-F238E27FC236}">
                <a16:creationId xmlns:a16="http://schemas.microsoft.com/office/drawing/2014/main" id="{89F10958-9D40-B04B-8C45-DF1EEF3A40E9}"/>
              </a:ext>
            </a:extLst>
          </p:cNvPr>
          <p:cNvSpPr>
            <a:spLocks noGrp="1"/>
          </p:cNvSpPr>
          <p:nvPr>
            <p:ph type="subTitle" idx="1"/>
          </p:nvPr>
        </p:nvSpPr>
        <p:spPr>
          <a:xfrm>
            <a:off x="6746627" y="4750893"/>
            <a:ext cx="4645250" cy="1147863"/>
          </a:xfrm>
        </p:spPr>
        <p:txBody>
          <a:bodyPr anchor="t">
            <a:normAutofit/>
          </a:bodyPr>
          <a:lstStyle/>
          <a:p>
            <a:pPr algn="l"/>
            <a:r>
              <a:rPr lang="pl-PL" sz="2000" dirty="0">
                <a:solidFill>
                  <a:schemeClr val="bg1"/>
                </a:solidFill>
                <a:latin typeface="Roboto" panose="02000000000000000000" pitchFamily="2" charset="0"/>
                <a:ea typeface="Roboto" panose="02000000000000000000" pitchFamily="2" charset="0"/>
              </a:rPr>
              <a:t>Mateusz Dymiński</a:t>
            </a:r>
          </a:p>
        </p:txBody>
      </p:sp>
      <p:sp>
        <p:nvSpPr>
          <p:cNvPr id="18" name="Freeform: Shape 17">
            <a:extLst>
              <a:ext uri="{FF2B5EF4-FFF2-40B4-BE49-F238E27FC236}">
                <a16:creationId xmlns:a16="http://schemas.microsoft.com/office/drawing/2014/main" id="{1DB7C82F-AB7E-4F0C-B829-FA1B9C415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Freeform: Shape 19">
            <a:extLst>
              <a:ext uri="{FF2B5EF4-FFF2-40B4-BE49-F238E27FC236}">
                <a16:creationId xmlns:a16="http://schemas.microsoft.com/office/drawing/2014/main" id="{70B66945-4967-4040-926D-DCA44313CD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24154" cy="685800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 name="Picture 7">
            <a:extLst>
              <a:ext uri="{FF2B5EF4-FFF2-40B4-BE49-F238E27FC236}">
                <a16:creationId xmlns:a16="http://schemas.microsoft.com/office/drawing/2014/main" id="{50EEE7C0-AC60-9042-AA5B-3ADA70EE5074}"/>
              </a:ext>
            </a:extLst>
          </p:cNvPr>
          <p:cNvPicPr>
            <a:picLocks noChangeAspect="1"/>
          </p:cNvPicPr>
          <p:nvPr/>
        </p:nvPicPr>
        <p:blipFill>
          <a:blip r:embed="rId2"/>
          <a:stretch>
            <a:fillRect/>
          </a:stretch>
        </p:blipFill>
        <p:spPr>
          <a:xfrm>
            <a:off x="419382" y="720993"/>
            <a:ext cx="4047843" cy="4047843"/>
          </a:xfrm>
          <a:prstGeom prst="rect">
            <a:avLst/>
          </a:prstGeom>
        </p:spPr>
      </p:pic>
      <p:pic>
        <p:nvPicPr>
          <p:cNvPr id="5" name="Picture 4" descr="Logo, company name&#10;&#10;Description automatically generated">
            <a:extLst>
              <a:ext uri="{FF2B5EF4-FFF2-40B4-BE49-F238E27FC236}">
                <a16:creationId xmlns:a16="http://schemas.microsoft.com/office/drawing/2014/main" id="{45F3BB8D-42A8-9241-899B-4DE267B65B99}"/>
              </a:ext>
            </a:extLst>
          </p:cNvPr>
          <p:cNvPicPr>
            <a:picLocks noChangeAspect="1"/>
          </p:cNvPicPr>
          <p:nvPr/>
        </p:nvPicPr>
        <p:blipFill>
          <a:blip r:embed="rId3"/>
          <a:stretch>
            <a:fillRect/>
          </a:stretch>
        </p:blipFill>
        <p:spPr>
          <a:xfrm>
            <a:off x="0" y="3897080"/>
            <a:ext cx="4105780" cy="1551985"/>
          </a:xfrm>
          <a:prstGeom prst="rect">
            <a:avLst/>
          </a:prstGeom>
        </p:spPr>
      </p:pic>
    </p:spTree>
    <p:extLst>
      <p:ext uri="{BB962C8B-B14F-4D97-AF65-F5344CB8AC3E}">
        <p14:creationId xmlns:p14="http://schemas.microsoft.com/office/powerpoint/2010/main" val="2060005424"/>
      </p:ext>
    </p:extLst>
  </p:cSld>
  <p:clrMapOvr>
    <a:overrideClrMapping bg1="lt1" tx1="dk1" bg2="lt2" tx2="dk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9C83DE-E8AE-C64D-B42B-49F505F8D636}"/>
              </a:ext>
            </a:extLst>
          </p:cNvPr>
          <p:cNvSpPr>
            <a:spLocks noGrp="1"/>
          </p:cNvSpPr>
          <p:nvPr>
            <p:ph idx="1"/>
          </p:nvPr>
        </p:nvSpPr>
        <p:spPr>
          <a:xfrm>
            <a:off x="775446" y="1690688"/>
            <a:ext cx="10681448" cy="4802187"/>
          </a:xfrm>
        </p:spPr>
        <p:txBody>
          <a:bodyPr>
            <a:normAutofit fontScale="92500" lnSpcReduction="20000"/>
          </a:bodyPr>
          <a:lstStyle/>
          <a:p>
            <a:r>
              <a:rPr lang="en-GB" dirty="0">
                <a:solidFill>
                  <a:schemeClr val="bg1"/>
                </a:solidFill>
              </a:rPr>
              <a:t>Overview of Distributed Messaging Systems</a:t>
            </a:r>
          </a:p>
          <a:p>
            <a:pPr lvl="1"/>
            <a:r>
              <a:rPr lang="en-GB" dirty="0">
                <a:solidFill>
                  <a:schemeClr val="bg1"/>
                </a:solidFill>
              </a:rPr>
              <a:t>What's Apache Kafka</a:t>
            </a:r>
          </a:p>
          <a:p>
            <a:pPr lvl="1"/>
            <a:r>
              <a:rPr lang="en-GB" dirty="0">
                <a:solidFill>
                  <a:schemeClr val="bg1"/>
                </a:solidFill>
              </a:rPr>
              <a:t>When it's worth to use Apache Kafka</a:t>
            </a:r>
          </a:p>
          <a:p>
            <a:pPr lvl="1"/>
            <a:r>
              <a:rPr lang="en-GB" dirty="0">
                <a:solidFill>
                  <a:schemeClr val="bg1"/>
                </a:solidFill>
              </a:rPr>
              <a:t>Use Cases</a:t>
            </a:r>
          </a:p>
          <a:p>
            <a:pPr lvl="1"/>
            <a:r>
              <a:rPr lang="en-GB" dirty="0">
                <a:solidFill>
                  <a:schemeClr val="bg1"/>
                </a:solidFill>
              </a:rPr>
              <a:t>Alternatives to Kafka</a:t>
            </a:r>
          </a:p>
          <a:p>
            <a:r>
              <a:rPr lang="en-GB" dirty="0">
                <a:solidFill>
                  <a:schemeClr val="bg1"/>
                </a:solidFill>
              </a:rPr>
              <a:t>Kafka Design</a:t>
            </a:r>
          </a:p>
          <a:p>
            <a:pPr lvl="1"/>
            <a:r>
              <a:rPr lang="en-GB" dirty="0">
                <a:solidFill>
                  <a:schemeClr val="bg1"/>
                </a:solidFill>
              </a:rPr>
              <a:t>Motivation</a:t>
            </a:r>
          </a:p>
          <a:p>
            <a:pPr lvl="1"/>
            <a:r>
              <a:rPr lang="en-GB" dirty="0">
                <a:solidFill>
                  <a:schemeClr val="bg1"/>
                </a:solidFill>
              </a:rPr>
              <a:t>Persistence</a:t>
            </a:r>
          </a:p>
          <a:p>
            <a:pPr lvl="1"/>
            <a:r>
              <a:rPr lang="en-GB" dirty="0">
                <a:solidFill>
                  <a:schemeClr val="bg1"/>
                </a:solidFill>
              </a:rPr>
              <a:t>Efficiency</a:t>
            </a:r>
          </a:p>
          <a:p>
            <a:pPr lvl="1"/>
            <a:r>
              <a:rPr lang="en-GB" dirty="0">
                <a:solidFill>
                  <a:schemeClr val="bg1"/>
                </a:solidFill>
              </a:rPr>
              <a:t>The Producer</a:t>
            </a:r>
          </a:p>
          <a:p>
            <a:pPr lvl="1"/>
            <a:r>
              <a:rPr lang="en-GB" dirty="0">
                <a:solidFill>
                  <a:schemeClr val="bg1"/>
                </a:solidFill>
              </a:rPr>
              <a:t>The Consumer</a:t>
            </a:r>
          </a:p>
          <a:p>
            <a:pPr lvl="1"/>
            <a:r>
              <a:rPr lang="en-GB" dirty="0">
                <a:solidFill>
                  <a:schemeClr val="bg1"/>
                </a:solidFill>
              </a:rPr>
              <a:t>Message Delivery Semantics</a:t>
            </a:r>
          </a:p>
          <a:p>
            <a:pPr lvl="1"/>
            <a:r>
              <a:rPr lang="en-GB" dirty="0">
                <a:solidFill>
                  <a:schemeClr val="bg1"/>
                </a:solidFill>
              </a:rPr>
              <a:t>Replication</a:t>
            </a:r>
          </a:p>
          <a:p>
            <a:pPr lvl="1"/>
            <a:r>
              <a:rPr lang="en-GB" dirty="0">
                <a:solidFill>
                  <a:schemeClr val="bg1"/>
                </a:solidFill>
              </a:rPr>
              <a:t>Log compaction</a:t>
            </a:r>
          </a:p>
          <a:p>
            <a:pPr lvl="1"/>
            <a:r>
              <a:rPr lang="en-GB" dirty="0">
                <a:solidFill>
                  <a:schemeClr val="bg1"/>
                </a:solidFill>
              </a:rPr>
              <a:t>Quotas</a:t>
            </a:r>
          </a:p>
          <a:p>
            <a:pPr lvl="1"/>
            <a:endParaRPr lang="en-GB" dirty="0">
              <a:solidFill>
                <a:schemeClr val="bg1"/>
              </a:solidFill>
            </a:endParaRPr>
          </a:p>
          <a:p>
            <a:pPr>
              <a:buClr>
                <a:schemeClr val="accent1"/>
              </a:buClr>
            </a:pPr>
            <a:endParaRPr lang="en-GB" sz="3200" dirty="0">
              <a:solidFill>
                <a:schemeClr val="bg1"/>
              </a:solidFill>
            </a:endParaRPr>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en-US" dirty="0">
                <a:solidFill>
                  <a:schemeClr val="bg1"/>
                </a:solidFill>
              </a:rPr>
              <a:t>Agenda</a:t>
            </a:r>
            <a:endParaRPr lang="pl-PL" dirty="0">
              <a:solidFill>
                <a:schemeClr val="bg1"/>
              </a:solidFill>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276239091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pPr fontAlgn="base"/>
            <a:r>
              <a:rPr lang="en-GB" dirty="0">
                <a:solidFill>
                  <a:schemeClr val="bg1"/>
                </a:solidFill>
              </a:rPr>
              <a:t>Persistence</a:t>
            </a:r>
          </a:p>
        </p:txBody>
      </p:sp>
      <p:sp>
        <p:nvSpPr>
          <p:cNvPr id="8" name="Content Placeholder 7">
            <a:extLst>
              <a:ext uri="{FF2B5EF4-FFF2-40B4-BE49-F238E27FC236}">
                <a16:creationId xmlns:a16="http://schemas.microsoft.com/office/drawing/2014/main" id="{8DC36335-78B3-714A-B20A-0EDFA6349C79}"/>
              </a:ext>
            </a:extLst>
          </p:cNvPr>
          <p:cNvSpPr>
            <a:spLocks noGrp="1"/>
          </p:cNvSpPr>
          <p:nvPr>
            <p:ph idx="1"/>
          </p:nvPr>
        </p:nvSpPr>
        <p:spPr/>
        <p:txBody>
          <a:bodyPr>
            <a:normAutofit/>
          </a:bodyPr>
          <a:lstStyle/>
          <a:p>
            <a:r>
              <a:rPr lang="en-GB" dirty="0">
                <a:solidFill>
                  <a:schemeClr val="bg1"/>
                </a:solidFill>
              </a:rPr>
              <a:t>Furthermore, Kafka is build on top of the JVM, and anyone who has spent any time with Java memory usage knows two things:</a:t>
            </a:r>
          </a:p>
          <a:p>
            <a:r>
              <a:rPr lang="en-GB" dirty="0">
                <a:solidFill>
                  <a:schemeClr val="bg1"/>
                </a:solidFill>
              </a:rPr>
              <a:t>The memory overhead of objects is very high, often doubling the size of the data stored (or worse).</a:t>
            </a:r>
          </a:p>
          <a:p>
            <a:r>
              <a:rPr lang="en-GB" dirty="0">
                <a:solidFill>
                  <a:schemeClr val="bg1"/>
                </a:solidFill>
              </a:rPr>
              <a:t>Java garbage collection becomes increasingly fiddly and slow as the in-heap data increases.</a:t>
            </a:r>
          </a:p>
          <a:p>
            <a:endParaRPr lang="pl-PL" sz="2800" dirty="0">
              <a:solidFill>
                <a:schemeClr val="bg1"/>
              </a:solidFill>
            </a:endParaRPr>
          </a:p>
        </p:txBody>
      </p:sp>
    </p:spTree>
    <p:extLst>
      <p:ext uri="{BB962C8B-B14F-4D97-AF65-F5344CB8AC3E}">
        <p14:creationId xmlns:p14="http://schemas.microsoft.com/office/powerpoint/2010/main" val="3762617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101.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pPr fontAlgn="base"/>
            <a:r>
              <a:rPr lang="en-GB" dirty="0">
                <a:solidFill>
                  <a:schemeClr val="bg1"/>
                </a:solidFill>
              </a:rPr>
              <a:t>Persistence</a:t>
            </a:r>
          </a:p>
        </p:txBody>
      </p:sp>
      <p:sp>
        <p:nvSpPr>
          <p:cNvPr id="8" name="Content Placeholder 7">
            <a:extLst>
              <a:ext uri="{FF2B5EF4-FFF2-40B4-BE49-F238E27FC236}">
                <a16:creationId xmlns:a16="http://schemas.microsoft.com/office/drawing/2014/main" id="{8DC36335-78B3-714A-B20A-0EDFA6349C79}"/>
              </a:ext>
            </a:extLst>
          </p:cNvPr>
          <p:cNvSpPr>
            <a:spLocks noGrp="1"/>
          </p:cNvSpPr>
          <p:nvPr>
            <p:ph idx="1"/>
          </p:nvPr>
        </p:nvSpPr>
        <p:spPr/>
        <p:txBody>
          <a:bodyPr>
            <a:normAutofit/>
          </a:bodyPr>
          <a:lstStyle/>
          <a:p>
            <a:r>
              <a:rPr lang="en-GB" dirty="0">
                <a:solidFill>
                  <a:schemeClr val="bg1"/>
                </a:solidFill>
              </a:rPr>
              <a:t>Modern </a:t>
            </a:r>
            <a:r>
              <a:rPr lang="en-GB" dirty="0" err="1">
                <a:solidFill>
                  <a:schemeClr val="bg1"/>
                </a:solidFill>
              </a:rPr>
              <a:t>unix</a:t>
            </a:r>
            <a:r>
              <a:rPr lang="en-GB" dirty="0">
                <a:solidFill>
                  <a:schemeClr val="bg1"/>
                </a:solidFill>
              </a:rPr>
              <a:t> operating systems offer a highly optimized code path for transferring data out of </a:t>
            </a:r>
            <a:r>
              <a:rPr lang="en-GB" dirty="0" err="1">
                <a:solidFill>
                  <a:schemeClr val="bg1"/>
                </a:solidFill>
              </a:rPr>
              <a:t>pagecache</a:t>
            </a:r>
            <a:r>
              <a:rPr lang="en-GB" dirty="0">
                <a:solidFill>
                  <a:schemeClr val="bg1"/>
                </a:solidFill>
              </a:rPr>
              <a:t> to a socket; </a:t>
            </a:r>
          </a:p>
          <a:p>
            <a:r>
              <a:rPr lang="en-GB" dirty="0">
                <a:solidFill>
                  <a:schemeClr val="bg1"/>
                </a:solidFill>
              </a:rPr>
              <a:t>in Linux this is done with the </a:t>
            </a:r>
            <a:r>
              <a:rPr lang="en-GB" dirty="0">
                <a:solidFill>
                  <a:schemeClr val="bg1"/>
                </a:solidFill>
                <a:hlinkClick r:id="rId2">
                  <a:extLst>
                    <a:ext uri="{A12FA001-AC4F-418D-AE19-62706E023703}">
                      <ahyp:hlinkClr xmlns:ahyp="http://schemas.microsoft.com/office/drawing/2018/hyperlinkcolor" val="tx"/>
                    </a:ext>
                  </a:extLst>
                </a:hlinkClick>
              </a:rPr>
              <a:t>sendfile system call</a:t>
            </a:r>
            <a:r>
              <a:rPr lang="en-GB" dirty="0">
                <a:solidFill>
                  <a:schemeClr val="bg1"/>
                </a:solidFill>
              </a:rPr>
              <a:t>.</a:t>
            </a:r>
          </a:p>
          <a:p>
            <a:r>
              <a:rPr lang="en-GB" dirty="0">
                <a:solidFill>
                  <a:schemeClr val="bg1"/>
                </a:solidFill>
              </a:rPr>
              <a:t>This combination of </a:t>
            </a:r>
            <a:r>
              <a:rPr lang="en-GB" dirty="0" err="1">
                <a:solidFill>
                  <a:schemeClr val="bg1"/>
                </a:solidFill>
              </a:rPr>
              <a:t>pagecache</a:t>
            </a:r>
            <a:r>
              <a:rPr lang="en-GB" dirty="0">
                <a:solidFill>
                  <a:schemeClr val="bg1"/>
                </a:solidFill>
              </a:rPr>
              <a:t> and </a:t>
            </a:r>
            <a:r>
              <a:rPr lang="en-GB" dirty="0" err="1">
                <a:solidFill>
                  <a:schemeClr val="bg1"/>
                </a:solidFill>
              </a:rPr>
              <a:t>sendfile</a:t>
            </a:r>
            <a:r>
              <a:rPr lang="en-GB" dirty="0">
                <a:solidFill>
                  <a:schemeClr val="bg1"/>
                </a:solidFill>
              </a:rPr>
              <a:t> means that on a Kafka cluster where the consumers are mostly caught up you will see no read activity on the disks whatsoever as they will be serving data entirely from cache.</a:t>
            </a:r>
          </a:p>
          <a:p>
            <a:r>
              <a:rPr lang="en-GB" dirty="0">
                <a:solidFill>
                  <a:schemeClr val="bg1"/>
                </a:solidFill>
              </a:rPr>
              <a:t>For more background on the </a:t>
            </a:r>
            <a:r>
              <a:rPr lang="en-GB" dirty="0" err="1">
                <a:solidFill>
                  <a:schemeClr val="bg1"/>
                </a:solidFill>
              </a:rPr>
              <a:t>sendfile</a:t>
            </a:r>
            <a:r>
              <a:rPr lang="en-GB" dirty="0">
                <a:solidFill>
                  <a:schemeClr val="bg1"/>
                </a:solidFill>
              </a:rPr>
              <a:t> and zero-copy support in Java, see this </a:t>
            </a:r>
            <a:r>
              <a:rPr lang="en-GB" dirty="0">
                <a:solidFill>
                  <a:schemeClr val="bg1"/>
                </a:solidFill>
                <a:hlinkClick r:id="rId3">
                  <a:extLst>
                    <a:ext uri="{A12FA001-AC4F-418D-AE19-62706E023703}">
                      <ahyp:hlinkClr xmlns:ahyp="http://schemas.microsoft.com/office/drawing/2018/hyperlinkcolor" val="tx"/>
                    </a:ext>
                  </a:extLst>
                </a:hlinkClick>
              </a:rPr>
              <a:t>article</a:t>
            </a:r>
            <a:r>
              <a:rPr lang="en-GB" dirty="0">
                <a:solidFill>
                  <a:schemeClr val="bg1"/>
                </a:solidFill>
              </a:rPr>
              <a:t>.</a:t>
            </a:r>
            <a:endParaRPr lang="pl-PL" sz="2800" dirty="0">
              <a:solidFill>
                <a:schemeClr val="bg1"/>
              </a:solidFill>
            </a:endParaRPr>
          </a:p>
        </p:txBody>
      </p:sp>
    </p:spTree>
    <p:extLst>
      <p:ext uri="{BB962C8B-B14F-4D97-AF65-F5344CB8AC3E}">
        <p14:creationId xmlns:p14="http://schemas.microsoft.com/office/powerpoint/2010/main" val="3020932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102.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pPr fontAlgn="base"/>
            <a:r>
              <a:rPr lang="en-GB" dirty="0">
                <a:solidFill>
                  <a:schemeClr val="bg1"/>
                </a:solidFill>
              </a:rPr>
              <a:t>Topic partitions and log segments</a:t>
            </a:r>
          </a:p>
        </p:txBody>
      </p:sp>
      <p:sp>
        <p:nvSpPr>
          <p:cNvPr id="8" name="Content Placeholder 7">
            <a:extLst>
              <a:ext uri="{FF2B5EF4-FFF2-40B4-BE49-F238E27FC236}">
                <a16:creationId xmlns:a16="http://schemas.microsoft.com/office/drawing/2014/main" id="{8DC36335-78B3-714A-B20A-0EDFA6349C79}"/>
              </a:ext>
            </a:extLst>
          </p:cNvPr>
          <p:cNvSpPr>
            <a:spLocks noGrp="1"/>
          </p:cNvSpPr>
          <p:nvPr>
            <p:ph idx="1"/>
          </p:nvPr>
        </p:nvSpPr>
        <p:spPr/>
        <p:txBody>
          <a:bodyPr>
            <a:normAutofit/>
          </a:bodyPr>
          <a:lstStyle/>
          <a:p>
            <a:r>
              <a:rPr lang="en-GB" dirty="0">
                <a:solidFill>
                  <a:schemeClr val="bg1"/>
                </a:solidFill>
              </a:rPr>
              <a:t>The data in a topic partition is split into log segments. </a:t>
            </a:r>
          </a:p>
          <a:p>
            <a:r>
              <a:rPr lang="en-GB" dirty="0">
                <a:solidFill>
                  <a:schemeClr val="bg1"/>
                </a:solidFill>
              </a:rPr>
              <a:t>For each log segment, there is a file on disk. </a:t>
            </a:r>
          </a:p>
          <a:p>
            <a:r>
              <a:rPr lang="en-GB" dirty="0">
                <a:solidFill>
                  <a:schemeClr val="bg1"/>
                </a:solidFill>
              </a:rPr>
              <a:t>One of the segments is the active segment into which messages are currently written. </a:t>
            </a:r>
          </a:p>
          <a:p>
            <a:r>
              <a:rPr lang="en-GB" dirty="0">
                <a:solidFill>
                  <a:schemeClr val="bg1"/>
                </a:solidFill>
              </a:rPr>
              <a:t>Once the size or time limit of the active segment is reached, the corresponding file is closed and a new one is opened. </a:t>
            </a:r>
          </a:p>
          <a:p>
            <a:r>
              <a:rPr lang="en-GB" dirty="0">
                <a:solidFill>
                  <a:schemeClr val="bg1"/>
                </a:solidFill>
              </a:rPr>
              <a:t>By splitting the data of a topic partition into segments, Kafka can purge and compact messages from the non-active segments.</a:t>
            </a:r>
            <a:endParaRPr lang="pl-PL" sz="2800" dirty="0">
              <a:solidFill>
                <a:schemeClr val="bg1"/>
              </a:solidFill>
            </a:endParaRPr>
          </a:p>
        </p:txBody>
      </p:sp>
    </p:spTree>
    <p:extLst>
      <p:ext uri="{BB962C8B-B14F-4D97-AF65-F5344CB8AC3E}">
        <p14:creationId xmlns:p14="http://schemas.microsoft.com/office/powerpoint/2010/main" val="3025503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103.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pPr fontAlgn="base"/>
            <a:r>
              <a:rPr lang="en-GB" dirty="0">
                <a:solidFill>
                  <a:schemeClr val="bg1"/>
                </a:solidFill>
              </a:rPr>
              <a:t>Topic partitions and log segments</a:t>
            </a:r>
          </a:p>
        </p:txBody>
      </p:sp>
      <p:sp>
        <p:nvSpPr>
          <p:cNvPr id="8" name="Content Placeholder 7">
            <a:extLst>
              <a:ext uri="{FF2B5EF4-FFF2-40B4-BE49-F238E27FC236}">
                <a16:creationId xmlns:a16="http://schemas.microsoft.com/office/drawing/2014/main" id="{8DC36335-78B3-714A-B20A-0EDFA6349C79}"/>
              </a:ext>
            </a:extLst>
          </p:cNvPr>
          <p:cNvSpPr>
            <a:spLocks noGrp="1"/>
          </p:cNvSpPr>
          <p:nvPr>
            <p:ph idx="1"/>
          </p:nvPr>
        </p:nvSpPr>
        <p:spPr/>
        <p:txBody>
          <a:bodyPr>
            <a:normAutofit/>
          </a:bodyPr>
          <a:lstStyle/>
          <a:p>
            <a:r>
              <a:rPr lang="en-GB" dirty="0">
                <a:solidFill>
                  <a:schemeClr val="bg1"/>
                </a:solidFill>
              </a:rPr>
              <a:t>When the data is written to a log segment, by default it is not flushed to disk immediately. </a:t>
            </a:r>
          </a:p>
          <a:p>
            <a:r>
              <a:rPr lang="en-GB" dirty="0">
                <a:solidFill>
                  <a:schemeClr val="bg1"/>
                </a:solidFill>
              </a:rPr>
              <a:t>Kafka relies on the underlying operating system to lazily flush the data to disk, which improves performance. </a:t>
            </a:r>
          </a:p>
          <a:p>
            <a:r>
              <a:rPr lang="en-GB" dirty="0">
                <a:solidFill>
                  <a:schemeClr val="bg1"/>
                </a:solidFill>
              </a:rPr>
              <a:t>Although this might appear to increase the risk of data loss, in most cases, each topic partition will be configured to have more than 1 replica. </a:t>
            </a:r>
          </a:p>
          <a:p>
            <a:r>
              <a:rPr lang="en-GB" dirty="0">
                <a:solidFill>
                  <a:schemeClr val="bg1"/>
                </a:solidFill>
              </a:rPr>
              <a:t>So, the data will exist on more than one broker.</a:t>
            </a:r>
            <a:endParaRPr lang="pl-PL" sz="2800" dirty="0">
              <a:solidFill>
                <a:schemeClr val="bg1"/>
              </a:solidFill>
            </a:endParaRPr>
          </a:p>
        </p:txBody>
      </p:sp>
    </p:spTree>
    <p:extLst>
      <p:ext uri="{BB962C8B-B14F-4D97-AF65-F5344CB8AC3E}">
        <p14:creationId xmlns:p14="http://schemas.microsoft.com/office/powerpoint/2010/main" val="1104464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104.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pPr fontAlgn="base"/>
            <a:r>
              <a:rPr lang="en-GB" dirty="0">
                <a:solidFill>
                  <a:schemeClr val="bg1"/>
                </a:solidFill>
              </a:rPr>
              <a:t>Topic partitions and log segments</a:t>
            </a:r>
          </a:p>
        </p:txBody>
      </p:sp>
      <p:sp>
        <p:nvSpPr>
          <p:cNvPr id="8" name="Content Placeholder 7">
            <a:extLst>
              <a:ext uri="{FF2B5EF4-FFF2-40B4-BE49-F238E27FC236}">
                <a16:creationId xmlns:a16="http://schemas.microsoft.com/office/drawing/2014/main" id="{8DC36335-78B3-714A-B20A-0EDFA6349C79}"/>
              </a:ext>
            </a:extLst>
          </p:cNvPr>
          <p:cNvSpPr>
            <a:spLocks noGrp="1"/>
          </p:cNvSpPr>
          <p:nvPr>
            <p:ph idx="1"/>
          </p:nvPr>
        </p:nvSpPr>
        <p:spPr/>
        <p:txBody>
          <a:bodyPr>
            <a:normAutofit/>
          </a:bodyPr>
          <a:lstStyle/>
          <a:p>
            <a:pPr fontAlgn="base"/>
            <a:r>
              <a:rPr lang="en-GB" dirty="0">
                <a:solidFill>
                  <a:schemeClr val="bg1"/>
                </a:solidFill>
              </a:rPr>
              <a:t>Kafka has server and per-topic configuration parameters that allow the frequency of flushing of segment data to disk </a:t>
            </a:r>
          </a:p>
          <a:p>
            <a:pPr fontAlgn="base"/>
            <a:r>
              <a:rPr lang="en-GB" dirty="0">
                <a:solidFill>
                  <a:schemeClr val="bg1"/>
                </a:solidFill>
              </a:rPr>
              <a:t>In general, you should not override the default of allowing the operating system to decide when to flush the segment data to disk</a:t>
            </a:r>
          </a:p>
          <a:p>
            <a:pPr fontAlgn="base"/>
            <a:r>
              <a:rPr lang="en-GB" dirty="0">
                <a:solidFill>
                  <a:schemeClr val="bg1"/>
                </a:solidFill>
              </a:rPr>
              <a:t>You should rely on replication for the durability of your data.</a:t>
            </a:r>
          </a:p>
          <a:p>
            <a:pPr fontAlgn="base"/>
            <a:r>
              <a:rPr lang="en-GB" dirty="0">
                <a:solidFill>
                  <a:schemeClr val="bg1"/>
                </a:solidFill>
              </a:rPr>
              <a:t>Kafka deeply leverages the Linux page cache and </a:t>
            </a:r>
            <a:r>
              <a:rPr lang="en-GB" dirty="0">
                <a:solidFill>
                  <a:schemeClr val="bg1"/>
                </a:solidFill>
                <a:hlinkClick r:id="rId2">
                  <a:extLst>
                    <a:ext uri="{A12FA001-AC4F-418D-AE19-62706E023703}">
                      <ahyp:hlinkClr xmlns:ahyp="http://schemas.microsoft.com/office/drawing/2018/hyperlinkcolor" val="tx"/>
                    </a:ext>
                  </a:extLst>
                </a:hlinkClick>
              </a:rPr>
              <a:t>zero-copy</a:t>
            </a:r>
            <a:r>
              <a:rPr lang="en-GB" dirty="0">
                <a:solidFill>
                  <a:schemeClr val="bg1"/>
                </a:solidFill>
              </a:rPr>
              <a:t> mechanism to avoid copying data into user space.</a:t>
            </a:r>
          </a:p>
          <a:p>
            <a:endParaRPr lang="pl-PL" sz="2800" dirty="0">
              <a:solidFill>
                <a:schemeClr val="bg1"/>
              </a:solidFill>
            </a:endParaRPr>
          </a:p>
        </p:txBody>
      </p:sp>
    </p:spTree>
    <p:extLst>
      <p:ext uri="{BB962C8B-B14F-4D97-AF65-F5344CB8AC3E}">
        <p14:creationId xmlns:p14="http://schemas.microsoft.com/office/powerpoint/2010/main" val="839373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10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48" name="Rectangle 47">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picture containing person, floor&#10;&#10;Description automatically generated">
            <a:extLst>
              <a:ext uri="{FF2B5EF4-FFF2-40B4-BE49-F238E27FC236}">
                <a16:creationId xmlns:a16="http://schemas.microsoft.com/office/drawing/2014/main" id="{4E56D1EF-FB9F-2441-AD53-AD6A7DD50175}"/>
              </a:ext>
            </a:extLst>
          </p:cNvPr>
          <p:cNvPicPr>
            <a:picLocks noChangeAspect="1"/>
          </p:cNvPicPr>
          <p:nvPr/>
        </p:nvPicPr>
        <p:blipFill rotWithShape="1">
          <a:blip r:embed="rId2">
            <a:alphaModFix amt="50000"/>
          </a:blip>
          <a:srcRect t="12192" b="3538"/>
          <a:stretch/>
        </p:blipFill>
        <p:spPr>
          <a:xfrm>
            <a:off x="20" y="1"/>
            <a:ext cx="12191980" cy="6857999"/>
          </a:xfrm>
          <a:prstGeom prst="rect">
            <a:avLst/>
          </a:prstGeom>
        </p:spPr>
      </p:pic>
      <p:sp>
        <p:nvSpPr>
          <p:cNvPr id="7" name="Title 4">
            <a:extLst>
              <a:ext uri="{FF2B5EF4-FFF2-40B4-BE49-F238E27FC236}">
                <a16:creationId xmlns:a16="http://schemas.microsoft.com/office/drawing/2014/main" id="{40435B20-E271-244A-8E6B-E391F5408538}"/>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sz="6000" dirty="0">
                <a:solidFill>
                  <a:srgbClr val="FFFFFF"/>
                </a:solidFill>
              </a:rPr>
              <a:t>Exercise 2</a:t>
            </a:r>
          </a:p>
        </p:txBody>
      </p:sp>
    </p:spTree>
    <p:extLst>
      <p:ext uri="{BB962C8B-B14F-4D97-AF65-F5344CB8AC3E}">
        <p14:creationId xmlns:p14="http://schemas.microsoft.com/office/powerpoint/2010/main" val="3490283353"/>
      </p:ext>
    </p:extLst>
  </p:cSld>
  <p:clrMapOvr>
    <a:overrideClrMapping bg1="dk1" tx1="lt1" bg2="dk2" tx2="lt2" accent1="accent1" accent2="accent2" accent3="accent3" accent4="accent4" accent5="accent5" accent6="accent6" hlink="hlink" folHlink="folHlink"/>
  </p:clrMapOvr>
</p:sld>
</file>

<file path=ppt/slides/slide10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fontAlgn="base"/>
            <a:r>
              <a:rPr lang="en-US" sz="3600" kern="1200">
                <a:solidFill>
                  <a:srgbClr val="FFFFFF"/>
                </a:solidFill>
                <a:latin typeface="+mj-lt"/>
                <a:ea typeface="+mj-ea"/>
                <a:cs typeface="+mj-cs"/>
              </a:rPr>
              <a:t>Persistence</a:t>
            </a:r>
          </a:p>
        </p:txBody>
      </p:sp>
      <p:pic>
        <p:nvPicPr>
          <p:cNvPr id="3" name="Content Placeholder 2" descr="Chart, bar chart&#10;&#10;Description automatically generated">
            <a:extLst>
              <a:ext uri="{FF2B5EF4-FFF2-40B4-BE49-F238E27FC236}">
                <a16:creationId xmlns:a16="http://schemas.microsoft.com/office/drawing/2014/main" id="{4CADD1D1-0073-774E-B423-0AA2D41B8931}"/>
              </a:ext>
            </a:extLst>
          </p:cNvPr>
          <p:cNvPicPr>
            <a:picLocks noGrp="1" noChangeAspect="1"/>
          </p:cNvPicPr>
          <p:nvPr>
            <p:ph idx="1"/>
          </p:nvPr>
        </p:nvPicPr>
        <p:blipFill>
          <a:blip r:embed="rId2"/>
          <a:stretch>
            <a:fillRect/>
          </a:stretch>
        </p:blipFill>
        <p:spPr>
          <a:xfrm>
            <a:off x="4216525" y="513870"/>
            <a:ext cx="7982281" cy="5886929"/>
          </a:xfrm>
          <a:prstGeom prst="rect">
            <a:avLst/>
          </a:prstGeom>
        </p:spPr>
      </p:pic>
      <p:sp>
        <p:nvSpPr>
          <p:cNvPr id="4" name="TextBox 3">
            <a:extLst>
              <a:ext uri="{FF2B5EF4-FFF2-40B4-BE49-F238E27FC236}">
                <a16:creationId xmlns:a16="http://schemas.microsoft.com/office/drawing/2014/main" id="{FBA51822-66B0-7149-B063-4EB696F7AC77}"/>
              </a:ext>
            </a:extLst>
          </p:cNvPr>
          <p:cNvSpPr txBox="1"/>
          <p:nvPr/>
        </p:nvSpPr>
        <p:spPr>
          <a:xfrm>
            <a:off x="3906983" y="6488668"/>
            <a:ext cx="6956263" cy="369332"/>
          </a:xfrm>
          <a:prstGeom prst="rect">
            <a:avLst/>
          </a:prstGeom>
          <a:noFill/>
        </p:spPr>
        <p:txBody>
          <a:bodyPr wrap="none" rtlCol="0">
            <a:spAutoFit/>
          </a:bodyPr>
          <a:lstStyle/>
          <a:p>
            <a:r>
              <a:rPr lang="en-GB" dirty="0"/>
              <a:t>Source: https://</a:t>
            </a:r>
            <a:r>
              <a:rPr lang="en-GB" dirty="0" err="1"/>
              <a:t>www.confluent.io</a:t>
            </a:r>
            <a:r>
              <a:rPr lang="en-GB" dirty="0"/>
              <a:t>/blog/</a:t>
            </a:r>
            <a:r>
              <a:rPr lang="en-GB" dirty="0" err="1"/>
              <a:t>kafka</a:t>
            </a:r>
            <a:r>
              <a:rPr lang="en-GB" dirty="0"/>
              <a:t>-fastest-messaging-system/</a:t>
            </a:r>
          </a:p>
        </p:txBody>
      </p:sp>
    </p:spTree>
    <p:extLst>
      <p:ext uri="{BB962C8B-B14F-4D97-AF65-F5344CB8AC3E}">
        <p14:creationId xmlns:p14="http://schemas.microsoft.com/office/powerpoint/2010/main" val="294324869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E20EB187-900F-4AF5-813B-101456D9F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8C739E4B-57CC-1A45-9F45-2F0920123D1C}"/>
              </a:ext>
            </a:extLst>
          </p:cNvPr>
          <p:cNvPicPr>
            <a:picLocks noChangeAspect="1"/>
          </p:cNvPicPr>
          <p:nvPr/>
        </p:nvPicPr>
        <p:blipFill rotWithShape="1">
          <a:blip r:embed="rId2">
            <a:alphaModFix amt="50000"/>
          </a:blip>
          <a:srcRect t="7823" b="7908"/>
          <a:stretch/>
        </p:blipFill>
        <p:spPr>
          <a:xfrm>
            <a:off x="20" y="1"/>
            <a:ext cx="12191980" cy="6857999"/>
          </a:xfrm>
          <a:prstGeom prst="rect">
            <a:avLst/>
          </a:prstGeom>
        </p:spPr>
      </p:pic>
      <p:sp>
        <p:nvSpPr>
          <p:cNvPr id="7" name="Title 4">
            <a:extLst>
              <a:ext uri="{FF2B5EF4-FFF2-40B4-BE49-F238E27FC236}">
                <a16:creationId xmlns:a16="http://schemas.microsoft.com/office/drawing/2014/main" id="{40435B20-E271-244A-8E6B-E391F5408538}"/>
              </a:ext>
            </a:extLst>
          </p:cNvPr>
          <p:cNvSpPr>
            <a:spLocks noGrp="1"/>
          </p:cNvSpPr>
          <p:nvPr>
            <p:ph type="title"/>
          </p:nvPr>
        </p:nvSpPr>
        <p:spPr>
          <a:xfrm>
            <a:off x="4387349" y="1200152"/>
            <a:ext cx="6897171" cy="4457696"/>
          </a:xfrm>
        </p:spPr>
        <p:txBody>
          <a:bodyPr vert="horz" lIns="91440" tIns="45720" rIns="91440" bIns="45720" rtlCol="0" anchor="ctr">
            <a:normAutofit/>
          </a:bodyPr>
          <a:lstStyle/>
          <a:p>
            <a:r>
              <a:rPr lang="en-GB" sz="5400" dirty="0"/>
              <a:t>Performance</a:t>
            </a:r>
          </a:p>
        </p:txBody>
      </p:sp>
      <p:cxnSp>
        <p:nvCxnSpPr>
          <p:cNvPr id="34" name="Straight Connector 33">
            <a:extLst>
              <a:ext uri="{FF2B5EF4-FFF2-40B4-BE49-F238E27FC236}">
                <a16:creationId xmlns:a16="http://schemas.microsoft.com/office/drawing/2014/main" id="{624D17C8-E9C2-48A4-AA36-D7048A6CCC4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5891" y="2286000"/>
            <a:ext cx="0" cy="228600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7469323"/>
      </p:ext>
    </p:extLst>
  </p:cSld>
  <p:clrMapOvr>
    <a:overrideClrMapping bg1="dk1" tx1="lt1" bg2="dk2" tx2="lt2" accent1="accent1" accent2="accent2" accent3="accent3" accent4="accent4" accent5="accent5" accent6="accent6" hlink="hlink" folHlink="folHlink"/>
  </p:clrMapOvr>
</p:sld>
</file>

<file path=ppt/slides/slide108.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pPr fontAlgn="base"/>
            <a:r>
              <a:rPr lang="en-GB" dirty="0">
                <a:solidFill>
                  <a:schemeClr val="bg1"/>
                </a:solidFill>
              </a:rPr>
              <a:t>Performance</a:t>
            </a:r>
          </a:p>
        </p:txBody>
      </p:sp>
      <p:sp>
        <p:nvSpPr>
          <p:cNvPr id="8" name="Content Placeholder 7">
            <a:extLst>
              <a:ext uri="{FF2B5EF4-FFF2-40B4-BE49-F238E27FC236}">
                <a16:creationId xmlns:a16="http://schemas.microsoft.com/office/drawing/2014/main" id="{8DC36335-78B3-714A-B20A-0EDFA6349C79}"/>
              </a:ext>
            </a:extLst>
          </p:cNvPr>
          <p:cNvSpPr>
            <a:spLocks noGrp="1"/>
          </p:cNvSpPr>
          <p:nvPr>
            <p:ph idx="1"/>
          </p:nvPr>
        </p:nvSpPr>
        <p:spPr/>
        <p:txBody>
          <a:bodyPr>
            <a:normAutofit/>
          </a:bodyPr>
          <a:lstStyle/>
          <a:p>
            <a:r>
              <a:rPr lang="pl-PL" sz="2800" dirty="0">
                <a:solidFill>
                  <a:schemeClr val="bg1"/>
                </a:solidFill>
              </a:rPr>
              <a:t>Great </a:t>
            </a:r>
            <a:r>
              <a:rPr lang="pl-PL" sz="2800" dirty="0" err="1">
                <a:solidFill>
                  <a:schemeClr val="bg1"/>
                </a:solidFill>
              </a:rPr>
              <a:t>articles</a:t>
            </a:r>
            <a:r>
              <a:rPr lang="pl-PL" sz="2800" dirty="0">
                <a:solidFill>
                  <a:schemeClr val="bg1"/>
                </a:solidFill>
              </a:rPr>
              <a:t> </a:t>
            </a:r>
            <a:r>
              <a:rPr lang="pl-PL" sz="2800" dirty="0" err="1">
                <a:solidFill>
                  <a:schemeClr val="bg1"/>
                </a:solidFill>
              </a:rPr>
              <a:t>which</a:t>
            </a:r>
            <a:r>
              <a:rPr lang="pl-PL" sz="2800" dirty="0">
                <a:solidFill>
                  <a:schemeClr val="bg1"/>
                </a:solidFill>
              </a:rPr>
              <a:t> </a:t>
            </a:r>
            <a:r>
              <a:rPr lang="pl-PL" sz="2800" dirty="0" err="1">
                <a:solidFill>
                  <a:schemeClr val="bg1"/>
                </a:solidFill>
              </a:rPr>
              <a:t>covers</a:t>
            </a:r>
            <a:r>
              <a:rPr lang="pl-PL" sz="2800" dirty="0">
                <a:solidFill>
                  <a:schemeClr val="bg1"/>
                </a:solidFill>
              </a:rPr>
              <a:t> the </a:t>
            </a:r>
            <a:r>
              <a:rPr lang="pl-PL" sz="2800" dirty="0" err="1">
                <a:solidFill>
                  <a:schemeClr val="bg1"/>
                </a:solidFill>
              </a:rPr>
              <a:t>topic</a:t>
            </a:r>
            <a:r>
              <a:rPr lang="pl-PL" sz="2800" dirty="0">
                <a:solidFill>
                  <a:schemeClr val="bg1"/>
                </a:solidFill>
              </a:rPr>
              <a:t>:</a:t>
            </a:r>
          </a:p>
          <a:p>
            <a:pPr lvl="1"/>
            <a:r>
              <a:rPr lang="pl-PL" dirty="0">
                <a:solidFill>
                  <a:schemeClr val="bg1"/>
                </a:solidFill>
                <a:hlinkClick r:id="rId2"/>
              </a:rPr>
              <a:t>https://softwaremill.com/mqperf/</a:t>
            </a:r>
            <a:endParaRPr lang="pl-PL" dirty="0">
              <a:solidFill>
                <a:schemeClr val="bg1"/>
              </a:solidFill>
            </a:endParaRPr>
          </a:p>
          <a:p>
            <a:pPr lvl="1"/>
            <a:r>
              <a:rPr lang="pl-PL" dirty="0">
                <a:solidFill>
                  <a:schemeClr val="bg1"/>
                </a:solidFill>
                <a:hlinkClick r:id="rId3"/>
              </a:rPr>
              <a:t>https://www.confluent.io/blog/kafka-fastest-messaging-system/</a:t>
            </a:r>
            <a:endParaRPr lang="pl-PL" dirty="0">
              <a:solidFill>
                <a:schemeClr val="bg1"/>
              </a:solidFill>
            </a:endParaRPr>
          </a:p>
          <a:p>
            <a:r>
              <a:rPr lang="pl-PL" dirty="0">
                <a:solidFill>
                  <a:schemeClr val="bg1"/>
                </a:solidFill>
              </a:rPr>
              <a:t>To sum </a:t>
            </a:r>
            <a:r>
              <a:rPr lang="pl-PL" dirty="0" err="1">
                <a:solidFill>
                  <a:schemeClr val="bg1"/>
                </a:solidFill>
              </a:rPr>
              <a:t>things</a:t>
            </a:r>
            <a:r>
              <a:rPr lang="pl-PL" dirty="0">
                <a:solidFill>
                  <a:schemeClr val="bg1"/>
                </a:solidFill>
              </a:rPr>
              <a:t> </a:t>
            </a:r>
            <a:r>
              <a:rPr lang="pl-PL" dirty="0" err="1">
                <a:solidFill>
                  <a:schemeClr val="bg1"/>
                </a:solidFill>
              </a:rPr>
              <a:t>up</a:t>
            </a:r>
            <a:r>
              <a:rPr lang="pl-PL" dirty="0">
                <a:solidFill>
                  <a:schemeClr val="bg1"/>
                </a:solidFill>
              </a:rPr>
              <a:t>:</a:t>
            </a:r>
          </a:p>
          <a:p>
            <a:pPr marL="457200" lvl="1" indent="0">
              <a:buNone/>
            </a:pPr>
            <a:endParaRPr lang="pl-PL" dirty="0">
              <a:solidFill>
                <a:schemeClr val="bg1"/>
              </a:solidFill>
            </a:endParaRPr>
          </a:p>
          <a:p>
            <a:pPr marL="457200" lvl="1" indent="0">
              <a:buNone/>
            </a:pPr>
            <a:endParaRPr lang="pl-PL" dirty="0">
              <a:solidFill>
                <a:schemeClr val="bg1"/>
              </a:solidFill>
            </a:endParaRPr>
          </a:p>
        </p:txBody>
      </p:sp>
      <p:pic>
        <p:nvPicPr>
          <p:cNvPr id="4" name="Picture 3" descr="Text&#10;&#10;Description automatically generated">
            <a:extLst>
              <a:ext uri="{FF2B5EF4-FFF2-40B4-BE49-F238E27FC236}">
                <a16:creationId xmlns:a16="http://schemas.microsoft.com/office/drawing/2014/main" id="{2018F848-6A61-1142-8392-43A04C21B067}"/>
              </a:ext>
            </a:extLst>
          </p:cNvPr>
          <p:cNvPicPr>
            <a:picLocks noChangeAspect="1"/>
          </p:cNvPicPr>
          <p:nvPr/>
        </p:nvPicPr>
        <p:blipFill>
          <a:blip r:embed="rId4"/>
          <a:stretch>
            <a:fillRect/>
          </a:stretch>
        </p:blipFill>
        <p:spPr>
          <a:xfrm>
            <a:off x="1117600" y="4001294"/>
            <a:ext cx="9956800" cy="1562100"/>
          </a:xfrm>
          <a:prstGeom prst="rect">
            <a:avLst/>
          </a:prstGeom>
        </p:spPr>
      </p:pic>
    </p:spTree>
    <p:extLst>
      <p:ext uri="{BB962C8B-B14F-4D97-AF65-F5344CB8AC3E}">
        <p14:creationId xmlns:p14="http://schemas.microsoft.com/office/powerpoint/2010/main" val="759132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109.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pPr fontAlgn="base"/>
            <a:r>
              <a:rPr lang="en-GB" dirty="0">
                <a:solidFill>
                  <a:schemeClr val="bg1"/>
                </a:solidFill>
              </a:rPr>
              <a:t>Performance</a:t>
            </a:r>
          </a:p>
        </p:txBody>
      </p:sp>
      <p:pic>
        <p:nvPicPr>
          <p:cNvPr id="3" name="Content Placeholder 2" descr="Chart, bar chart&#10;&#10;Description automatically generated">
            <a:extLst>
              <a:ext uri="{FF2B5EF4-FFF2-40B4-BE49-F238E27FC236}">
                <a16:creationId xmlns:a16="http://schemas.microsoft.com/office/drawing/2014/main" id="{A87DD88A-D34F-9949-A5E1-C657FE3F9C6B}"/>
              </a:ext>
            </a:extLst>
          </p:cNvPr>
          <p:cNvPicPr>
            <a:picLocks noGrp="1" noChangeAspect="1"/>
          </p:cNvPicPr>
          <p:nvPr>
            <p:ph idx="1"/>
          </p:nvPr>
        </p:nvPicPr>
        <p:blipFill>
          <a:blip r:embed="rId2"/>
          <a:stretch>
            <a:fillRect/>
          </a:stretch>
        </p:blipFill>
        <p:spPr>
          <a:xfrm>
            <a:off x="3420252" y="1825625"/>
            <a:ext cx="5351496" cy="4351338"/>
          </a:xfrm>
        </p:spPr>
      </p:pic>
      <p:sp>
        <p:nvSpPr>
          <p:cNvPr id="6" name="TextBox 5">
            <a:extLst>
              <a:ext uri="{FF2B5EF4-FFF2-40B4-BE49-F238E27FC236}">
                <a16:creationId xmlns:a16="http://schemas.microsoft.com/office/drawing/2014/main" id="{19C3605D-4BA9-2541-8532-569EE1A42CAA}"/>
              </a:ext>
            </a:extLst>
          </p:cNvPr>
          <p:cNvSpPr txBox="1"/>
          <p:nvPr/>
        </p:nvSpPr>
        <p:spPr>
          <a:xfrm>
            <a:off x="1318161" y="6311900"/>
            <a:ext cx="6956263" cy="369332"/>
          </a:xfrm>
          <a:prstGeom prst="rect">
            <a:avLst/>
          </a:prstGeom>
          <a:noFill/>
        </p:spPr>
        <p:txBody>
          <a:bodyPr wrap="none" rtlCol="0">
            <a:spAutoFit/>
          </a:bodyPr>
          <a:lstStyle/>
          <a:p>
            <a:r>
              <a:rPr lang="en-GB" dirty="0">
                <a:solidFill>
                  <a:schemeClr val="bg1"/>
                </a:solidFill>
              </a:rPr>
              <a:t>Source: https://</a:t>
            </a:r>
            <a:r>
              <a:rPr lang="en-GB" dirty="0" err="1">
                <a:solidFill>
                  <a:schemeClr val="bg1"/>
                </a:solidFill>
              </a:rPr>
              <a:t>www.confluent.io</a:t>
            </a:r>
            <a:r>
              <a:rPr lang="en-GB" dirty="0">
                <a:solidFill>
                  <a:schemeClr val="bg1"/>
                </a:solidFill>
              </a:rPr>
              <a:t>/blog/</a:t>
            </a:r>
            <a:r>
              <a:rPr lang="en-GB" dirty="0" err="1">
                <a:solidFill>
                  <a:schemeClr val="bg1"/>
                </a:solidFill>
              </a:rPr>
              <a:t>kafka</a:t>
            </a:r>
            <a:r>
              <a:rPr lang="en-GB" dirty="0">
                <a:solidFill>
                  <a:schemeClr val="bg1"/>
                </a:solidFill>
              </a:rPr>
              <a:t>-fastest-messaging-system/</a:t>
            </a:r>
          </a:p>
        </p:txBody>
      </p:sp>
    </p:spTree>
    <p:extLst>
      <p:ext uri="{BB962C8B-B14F-4D97-AF65-F5344CB8AC3E}">
        <p14:creationId xmlns:p14="http://schemas.microsoft.com/office/powerpoint/2010/main" val="15883333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9C83DE-E8AE-C64D-B42B-49F505F8D636}"/>
              </a:ext>
            </a:extLst>
          </p:cNvPr>
          <p:cNvSpPr>
            <a:spLocks noGrp="1"/>
          </p:cNvSpPr>
          <p:nvPr>
            <p:ph idx="1"/>
          </p:nvPr>
        </p:nvSpPr>
        <p:spPr>
          <a:xfrm>
            <a:off x="775446" y="1690688"/>
            <a:ext cx="10681448" cy="4802187"/>
          </a:xfrm>
        </p:spPr>
        <p:txBody>
          <a:bodyPr>
            <a:normAutofit fontScale="77500" lnSpcReduction="20000"/>
          </a:bodyPr>
          <a:lstStyle/>
          <a:p>
            <a:r>
              <a:rPr lang="en-GB" sz="3200" dirty="0">
                <a:solidFill>
                  <a:schemeClr val="bg2"/>
                </a:solidFill>
              </a:rPr>
              <a:t>Kafka API</a:t>
            </a:r>
          </a:p>
          <a:p>
            <a:pPr lvl="1"/>
            <a:r>
              <a:rPr lang="en-GB" sz="2800" dirty="0">
                <a:solidFill>
                  <a:schemeClr val="bg2"/>
                </a:solidFill>
              </a:rPr>
              <a:t>Producer API</a:t>
            </a:r>
          </a:p>
          <a:p>
            <a:pPr lvl="1"/>
            <a:r>
              <a:rPr lang="en-GB" sz="2800" dirty="0">
                <a:solidFill>
                  <a:schemeClr val="bg2"/>
                </a:solidFill>
              </a:rPr>
              <a:t>Consumer API</a:t>
            </a:r>
          </a:p>
          <a:p>
            <a:pPr lvl="1"/>
            <a:r>
              <a:rPr lang="en-GB" sz="2800" dirty="0">
                <a:solidFill>
                  <a:schemeClr val="bg2"/>
                </a:solidFill>
              </a:rPr>
              <a:t>Kafka Connect</a:t>
            </a:r>
          </a:p>
          <a:p>
            <a:pPr lvl="1"/>
            <a:r>
              <a:rPr lang="en-GB" sz="2800" dirty="0">
                <a:solidFill>
                  <a:schemeClr val="bg2"/>
                </a:solidFill>
              </a:rPr>
              <a:t>Kafka Streams</a:t>
            </a:r>
          </a:p>
          <a:p>
            <a:pPr lvl="1"/>
            <a:r>
              <a:rPr lang="en-GB" sz="2800" dirty="0">
                <a:solidFill>
                  <a:schemeClr val="bg2"/>
                </a:solidFill>
              </a:rPr>
              <a:t>Kafka Admin API</a:t>
            </a:r>
          </a:p>
          <a:p>
            <a:r>
              <a:rPr lang="pl-PL" sz="3200" dirty="0">
                <a:solidFill>
                  <a:schemeClr val="bg1"/>
                </a:solidFill>
              </a:rPr>
              <a:t>Basic Kafka Operations</a:t>
            </a:r>
          </a:p>
          <a:p>
            <a:pPr lvl="1"/>
            <a:r>
              <a:rPr lang="en-GB" dirty="0">
                <a:solidFill>
                  <a:schemeClr val="bg1"/>
                </a:solidFill>
              </a:rPr>
              <a:t>Adding and removing topics</a:t>
            </a:r>
          </a:p>
          <a:p>
            <a:pPr lvl="1"/>
            <a:r>
              <a:rPr lang="en-GB" dirty="0">
                <a:solidFill>
                  <a:schemeClr val="bg1"/>
                </a:solidFill>
              </a:rPr>
              <a:t>Modifying topics</a:t>
            </a:r>
          </a:p>
          <a:p>
            <a:pPr lvl="1"/>
            <a:r>
              <a:rPr lang="en-GB" dirty="0">
                <a:solidFill>
                  <a:schemeClr val="bg1"/>
                </a:solidFill>
              </a:rPr>
              <a:t>Graceful shutdown</a:t>
            </a:r>
          </a:p>
          <a:p>
            <a:pPr lvl="1"/>
            <a:r>
              <a:rPr lang="en-GB" dirty="0">
                <a:solidFill>
                  <a:schemeClr val="bg1"/>
                </a:solidFill>
              </a:rPr>
              <a:t>Balancing leadership</a:t>
            </a:r>
          </a:p>
          <a:p>
            <a:pPr lvl="1"/>
            <a:r>
              <a:rPr lang="en-GB" dirty="0">
                <a:solidFill>
                  <a:schemeClr val="bg1"/>
                </a:solidFill>
              </a:rPr>
              <a:t>Checking consumer position</a:t>
            </a:r>
          </a:p>
          <a:p>
            <a:pPr lvl="1"/>
            <a:r>
              <a:rPr lang="en-GB" dirty="0">
                <a:solidFill>
                  <a:schemeClr val="bg1"/>
                </a:solidFill>
              </a:rPr>
              <a:t>Mirroring data between clusters</a:t>
            </a:r>
          </a:p>
          <a:p>
            <a:pPr lvl="1"/>
            <a:r>
              <a:rPr lang="en-GB" dirty="0">
                <a:solidFill>
                  <a:schemeClr val="bg1"/>
                </a:solidFill>
              </a:rPr>
              <a:t>Expanding your cluster</a:t>
            </a:r>
          </a:p>
          <a:p>
            <a:pPr lvl="1"/>
            <a:r>
              <a:rPr lang="en-GB" dirty="0">
                <a:solidFill>
                  <a:schemeClr val="bg1"/>
                </a:solidFill>
              </a:rPr>
              <a:t>Decommissioning brokers</a:t>
            </a:r>
          </a:p>
          <a:p>
            <a:pPr lvl="1"/>
            <a:r>
              <a:rPr lang="en-GB" dirty="0">
                <a:solidFill>
                  <a:schemeClr val="bg1"/>
                </a:solidFill>
              </a:rPr>
              <a:t>Increasing replication factor</a:t>
            </a:r>
          </a:p>
          <a:p>
            <a:endParaRPr lang="en-GB" sz="3200" dirty="0">
              <a:solidFill>
                <a:schemeClr val="bg2"/>
              </a:solidFill>
            </a:endParaRPr>
          </a:p>
          <a:p>
            <a:pPr lvl="1">
              <a:buClr>
                <a:schemeClr val="accent1"/>
              </a:buClr>
            </a:pPr>
            <a:endParaRPr lang="en-GB" sz="2800" dirty="0">
              <a:solidFill>
                <a:schemeClr val="bg1"/>
              </a:solidFill>
            </a:endParaRPr>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en-US" dirty="0">
                <a:solidFill>
                  <a:schemeClr val="bg1"/>
                </a:solidFill>
              </a:rPr>
              <a:t>Agenda</a:t>
            </a:r>
            <a:endParaRPr lang="pl-PL" dirty="0">
              <a:solidFill>
                <a:schemeClr val="bg1"/>
              </a:solidFill>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197607349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pPr fontAlgn="base"/>
            <a:r>
              <a:rPr lang="en-GB" dirty="0">
                <a:solidFill>
                  <a:schemeClr val="bg1"/>
                </a:solidFill>
              </a:rPr>
              <a:t>Performance</a:t>
            </a:r>
          </a:p>
        </p:txBody>
      </p:sp>
      <p:sp>
        <p:nvSpPr>
          <p:cNvPr id="6" name="TextBox 5">
            <a:extLst>
              <a:ext uri="{FF2B5EF4-FFF2-40B4-BE49-F238E27FC236}">
                <a16:creationId xmlns:a16="http://schemas.microsoft.com/office/drawing/2014/main" id="{19C3605D-4BA9-2541-8532-569EE1A42CAA}"/>
              </a:ext>
            </a:extLst>
          </p:cNvPr>
          <p:cNvSpPr txBox="1"/>
          <p:nvPr/>
        </p:nvSpPr>
        <p:spPr>
          <a:xfrm>
            <a:off x="1318161" y="6311900"/>
            <a:ext cx="4159087" cy="369332"/>
          </a:xfrm>
          <a:prstGeom prst="rect">
            <a:avLst/>
          </a:prstGeom>
          <a:noFill/>
        </p:spPr>
        <p:txBody>
          <a:bodyPr wrap="none" rtlCol="0">
            <a:spAutoFit/>
          </a:bodyPr>
          <a:lstStyle/>
          <a:p>
            <a:r>
              <a:rPr lang="en-GB" dirty="0">
                <a:solidFill>
                  <a:schemeClr val="bg1"/>
                </a:solidFill>
              </a:rPr>
              <a:t>Source: https://</a:t>
            </a:r>
            <a:r>
              <a:rPr lang="en-GB" dirty="0" err="1">
                <a:solidFill>
                  <a:schemeClr val="bg1"/>
                </a:solidFill>
              </a:rPr>
              <a:t>softwaremill.com</a:t>
            </a:r>
            <a:r>
              <a:rPr lang="en-GB" dirty="0">
                <a:solidFill>
                  <a:schemeClr val="bg1"/>
                </a:solidFill>
              </a:rPr>
              <a:t>/</a:t>
            </a:r>
            <a:r>
              <a:rPr lang="en-GB" dirty="0" err="1">
                <a:solidFill>
                  <a:schemeClr val="bg1"/>
                </a:solidFill>
              </a:rPr>
              <a:t>mqperf</a:t>
            </a:r>
            <a:r>
              <a:rPr lang="en-GB" dirty="0">
                <a:solidFill>
                  <a:schemeClr val="bg1"/>
                </a:solidFill>
              </a:rPr>
              <a:t>/</a:t>
            </a:r>
          </a:p>
        </p:txBody>
      </p:sp>
      <p:pic>
        <p:nvPicPr>
          <p:cNvPr id="8" name="Content Placeholder 7" descr="Chart, bar chart&#10;&#10;Description automatically generated">
            <a:extLst>
              <a:ext uri="{FF2B5EF4-FFF2-40B4-BE49-F238E27FC236}">
                <a16:creationId xmlns:a16="http://schemas.microsoft.com/office/drawing/2014/main" id="{C628B3D3-F7D9-AE41-832C-04661CDD0B39}"/>
              </a:ext>
            </a:extLst>
          </p:cNvPr>
          <p:cNvPicPr>
            <a:picLocks noGrp="1" noChangeAspect="1"/>
          </p:cNvPicPr>
          <p:nvPr>
            <p:ph idx="1"/>
          </p:nvPr>
        </p:nvPicPr>
        <p:blipFill>
          <a:blip r:embed="rId2"/>
          <a:stretch>
            <a:fillRect/>
          </a:stretch>
        </p:blipFill>
        <p:spPr>
          <a:xfrm>
            <a:off x="2221598" y="1306286"/>
            <a:ext cx="7748804" cy="4870677"/>
          </a:xfrm>
        </p:spPr>
      </p:pic>
    </p:spTree>
    <p:extLst>
      <p:ext uri="{BB962C8B-B14F-4D97-AF65-F5344CB8AC3E}">
        <p14:creationId xmlns:p14="http://schemas.microsoft.com/office/powerpoint/2010/main" val="125771470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pPr fontAlgn="base"/>
            <a:r>
              <a:rPr lang="en-GB" dirty="0">
                <a:solidFill>
                  <a:schemeClr val="bg1"/>
                </a:solidFill>
              </a:rPr>
              <a:t>Performance</a:t>
            </a:r>
          </a:p>
        </p:txBody>
      </p:sp>
      <p:sp>
        <p:nvSpPr>
          <p:cNvPr id="3" name="Content Placeholder 2">
            <a:extLst>
              <a:ext uri="{FF2B5EF4-FFF2-40B4-BE49-F238E27FC236}">
                <a16:creationId xmlns:a16="http://schemas.microsoft.com/office/drawing/2014/main" id="{5AEACB55-0588-E844-876D-A36CCEE0AB26}"/>
              </a:ext>
            </a:extLst>
          </p:cNvPr>
          <p:cNvSpPr>
            <a:spLocks noGrp="1"/>
          </p:cNvSpPr>
          <p:nvPr>
            <p:ph idx="1"/>
          </p:nvPr>
        </p:nvSpPr>
        <p:spPr/>
        <p:txBody>
          <a:bodyPr/>
          <a:lstStyle/>
          <a:p>
            <a:r>
              <a:rPr lang="en-GB" dirty="0">
                <a:solidFill>
                  <a:schemeClr val="bg1"/>
                </a:solidFill>
              </a:rPr>
              <a:t>Kafka has almost always best throughput</a:t>
            </a:r>
          </a:p>
          <a:p>
            <a:r>
              <a:rPr lang="en-GB" dirty="0">
                <a:solidFill>
                  <a:schemeClr val="bg1"/>
                </a:solidFill>
              </a:rPr>
              <a:t>Latency is not always that good</a:t>
            </a:r>
          </a:p>
          <a:p>
            <a:r>
              <a:rPr lang="en-GB" dirty="0">
                <a:solidFill>
                  <a:schemeClr val="bg1"/>
                </a:solidFill>
              </a:rPr>
              <a:t>Scales great</a:t>
            </a:r>
          </a:p>
          <a:p>
            <a:r>
              <a:rPr lang="en-GB" dirty="0">
                <a:solidFill>
                  <a:schemeClr val="bg1"/>
                </a:solidFill>
              </a:rPr>
              <a:t>Wins most of the benchmarks</a:t>
            </a:r>
          </a:p>
        </p:txBody>
      </p:sp>
    </p:spTree>
    <p:extLst>
      <p:ext uri="{BB962C8B-B14F-4D97-AF65-F5344CB8AC3E}">
        <p14:creationId xmlns:p14="http://schemas.microsoft.com/office/powerpoint/2010/main" val="3615537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E20EB187-900F-4AF5-813B-101456D9F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8C739E4B-57CC-1A45-9F45-2F0920123D1C}"/>
              </a:ext>
            </a:extLst>
          </p:cNvPr>
          <p:cNvPicPr>
            <a:picLocks noChangeAspect="1"/>
          </p:cNvPicPr>
          <p:nvPr/>
        </p:nvPicPr>
        <p:blipFill rotWithShape="1">
          <a:blip r:embed="rId2">
            <a:alphaModFix amt="50000"/>
          </a:blip>
          <a:srcRect t="7823" b="7908"/>
          <a:stretch/>
        </p:blipFill>
        <p:spPr>
          <a:xfrm>
            <a:off x="20" y="1"/>
            <a:ext cx="12191980" cy="6857999"/>
          </a:xfrm>
          <a:prstGeom prst="rect">
            <a:avLst/>
          </a:prstGeom>
        </p:spPr>
      </p:pic>
      <p:sp>
        <p:nvSpPr>
          <p:cNvPr id="7" name="Title 4">
            <a:extLst>
              <a:ext uri="{FF2B5EF4-FFF2-40B4-BE49-F238E27FC236}">
                <a16:creationId xmlns:a16="http://schemas.microsoft.com/office/drawing/2014/main" id="{40435B20-E271-244A-8E6B-E391F5408538}"/>
              </a:ext>
            </a:extLst>
          </p:cNvPr>
          <p:cNvSpPr>
            <a:spLocks noGrp="1"/>
          </p:cNvSpPr>
          <p:nvPr>
            <p:ph type="title"/>
          </p:nvPr>
        </p:nvSpPr>
        <p:spPr>
          <a:xfrm>
            <a:off x="4387349" y="1200152"/>
            <a:ext cx="6897171" cy="4457696"/>
          </a:xfrm>
        </p:spPr>
        <p:txBody>
          <a:bodyPr vert="horz" lIns="91440" tIns="45720" rIns="91440" bIns="45720" rtlCol="0" anchor="ctr">
            <a:normAutofit/>
          </a:bodyPr>
          <a:lstStyle/>
          <a:p>
            <a:r>
              <a:rPr lang="en-GB" sz="5400" dirty="0"/>
              <a:t>The Producer</a:t>
            </a:r>
          </a:p>
        </p:txBody>
      </p:sp>
      <p:cxnSp>
        <p:nvCxnSpPr>
          <p:cNvPr id="34" name="Straight Connector 33">
            <a:extLst>
              <a:ext uri="{FF2B5EF4-FFF2-40B4-BE49-F238E27FC236}">
                <a16:creationId xmlns:a16="http://schemas.microsoft.com/office/drawing/2014/main" id="{624D17C8-E9C2-48A4-AA36-D7048A6CCC4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5891" y="2286000"/>
            <a:ext cx="0" cy="228600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53546590"/>
      </p:ext>
    </p:extLst>
  </p:cSld>
  <p:clrMapOvr>
    <a:overrideClrMapping bg1="dk1" tx1="lt1" bg2="dk2" tx2="lt2" accent1="accent1" accent2="accent2" accent3="accent3" accent4="accent4" accent5="accent5" accent6="accent6" hlink="hlink" folHlink="folHlink"/>
  </p:clrMapOvr>
</p:sld>
</file>

<file path=ppt/slides/slide113.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pPr fontAlgn="base"/>
            <a:r>
              <a:rPr lang="en-GB" dirty="0">
                <a:solidFill>
                  <a:schemeClr val="bg1"/>
                </a:solidFill>
              </a:rPr>
              <a:t>The Producer</a:t>
            </a:r>
          </a:p>
        </p:txBody>
      </p:sp>
      <p:sp>
        <p:nvSpPr>
          <p:cNvPr id="3" name="Content Placeholder 2">
            <a:extLst>
              <a:ext uri="{FF2B5EF4-FFF2-40B4-BE49-F238E27FC236}">
                <a16:creationId xmlns:a16="http://schemas.microsoft.com/office/drawing/2014/main" id="{5AEACB55-0588-E844-876D-A36CCEE0AB26}"/>
              </a:ext>
            </a:extLst>
          </p:cNvPr>
          <p:cNvSpPr>
            <a:spLocks noGrp="1"/>
          </p:cNvSpPr>
          <p:nvPr>
            <p:ph idx="1"/>
          </p:nvPr>
        </p:nvSpPr>
        <p:spPr/>
        <p:txBody>
          <a:bodyPr/>
          <a:lstStyle/>
          <a:p>
            <a:r>
              <a:rPr lang="en-GB" dirty="0">
                <a:solidFill>
                  <a:schemeClr val="bg1"/>
                </a:solidFill>
              </a:rPr>
              <a:t>The producer is responsible for sending data into the cluster</a:t>
            </a:r>
          </a:p>
          <a:p>
            <a:r>
              <a:rPr lang="en-GB" dirty="0">
                <a:solidFill>
                  <a:schemeClr val="bg1"/>
                </a:solidFill>
              </a:rPr>
              <a:t>There different types of API – will cover that later on</a:t>
            </a:r>
          </a:p>
          <a:p>
            <a:r>
              <a:rPr lang="en-GB" dirty="0">
                <a:solidFill>
                  <a:schemeClr val="bg1"/>
                </a:solidFill>
              </a:rPr>
              <a:t>Let’s analyse 2 important design decisions:</a:t>
            </a:r>
          </a:p>
          <a:p>
            <a:pPr lvl="1"/>
            <a:r>
              <a:rPr lang="en-GB" dirty="0">
                <a:solidFill>
                  <a:schemeClr val="bg1"/>
                </a:solidFill>
              </a:rPr>
              <a:t>Load balancing</a:t>
            </a:r>
          </a:p>
          <a:p>
            <a:pPr lvl="1"/>
            <a:r>
              <a:rPr lang="en-GB" dirty="0">
                <a:solidFill>
                  <a:schemeClr val="bg1"/>
                </a:solidFill>
              </a:rPr>
              <a:t>Asynchronous send</a:t>
            </a:r>
          </a:p>
        </p:txBody>
      </p:sp>
    </p:spTree>
    <p:extLst>
      <p:ext uri="{BB962C8B-B14F-4D97-AF65-F5344CB8AC3E}">
        <p14:creationId xmlns:p14="http://schemas.microsoft.com/office/powerpoint/2010/main" val="2143140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4.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pPr fontAlgn="base"/>
            <a:r>
              <a:rPr lang="en-GB" dirty="0">
                <a:solidFill>
                  <a:schemeClr val="bg1"/>
                </a:solidFill>
              </a:rPr>
              <a:t>Load Balancing</a:t>
            </a:r>
          </a:p>
        </p:txBody>
      </p:sp>
      <p:sp>
        <p:nvSpPr>
          <p:cNvPr id="3" name="Content Placeholder 2">
            <a:extLst>
              <a:ext uri="{FF2B5EF4-FFF2-40B4-BE49-F238E27FC236}">
                <a16:creationId xmlns:a16="http://schemas.microsoft.com/office/drawing/2014/main" id="{5AEACB55-0588-E844-876D-A36CCEE0AB26}"/>
              </a:ext>
            </a:extLst>
          </p:cNvPr>
          <p:cNvSpPr>
            <a:spLocks noGrp="1"/>
          </p:cNvSpPr>
          <p:nvPr>
            <p:ph idx="1"/>
          </p:nvPr>
        </p:nvSpPr>
        <p:spPr/>
        <p:txBody>
          <a:bodyPr/>
          <a:lstStyle/>
          <a:p>
            <a:r>
              <a:rPr lang="en-GB" dirty="0">
                <a:solidFill>
                  <a:schemeClr val="bg1"/>
                </a:solidFill>
              </a:rPr>
              <a:t>The producer sends data directly to the broker that is the leader for the partition without any intervening routing tier.</a:t>
            </a:r>
          </a:p>
          <a:p>
            <a:r>
              <a:rPr lang="en-GB" dirty="0">
                <a:solidFill>
                  <a:schemeClr val="bg1"/>
                </a:solidFill>
              </a:rPr>
              <a:t>To help the producer do this all Kafka nodes can answer a request for metadata about which servers are alive and where the leaders for the partitions of a topic are at any given time to allow the producer to appropriately direct its requests.</a:t>
            </a:r>
          </a:p>
          <a:p>
            <a:r>
              <a:rPr lang="en-GB" dirty="0">
                <a:solidFill>
                  <a:schemeClr val="bg1"/>
                </a:solidFill>
              </a:rPr>
              <a:t>The client controls which partition it publishes messages to.</a:t>
            </a:r>
          </a:p>
          <a:p>
            <a:r>
              <a:rPr lang="en-GB" dirty="0">
                <a:solidFill>
                  <a:schemeClr val="bg1"/>
                </a:solidFill>
              </a:rPr>
              <a:t>This can be done at random, implementing a kind of random load balancing, or it can be done by some semantic partitioning function. </a:t>
            </a:r>
          </a:p>
        </p:txBody>
      </p:sp>
    </p:spTree>
    <p:extLst>
      <p:ext uri="{BB962C8B-B14F-4D97-AF65-F5344CB8AC3E}">
        <p14:creationId xmlns:p14="http://schemas.microsoft.com/office/powerpoint/2010/main" val="370469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5.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pPr fontAlgn="base"/>
            <a:r>
              <a:rPr lang="en-GB" dirty="0">
                <a:solidFill>
                  <a:schemeClr val="bg1"/>
                </a:solidFill>
              </a:rPr>
              <a:t>Asynchronous send</a:t>
            </a:r>
          </a:p>
        </p:txBody>
      </p:sp>
      <p:sp>
        <p:nvSpPr>
          <p:cNvPr id="3" name="Content Placeholder 2">
            <a:extLst>
              <a:ext uri="{FF2B5EF4-FFF2-40B4-BE49-F238E27FC236}">
                <a16:creationId xmlns:a16="http://schemas.microsoft.com/office/drawing/2014/main" id="{5AEACB55-0588-E844-876D-A36CCEE0AB26}"/>
              </a:ext>
            </a:extLst>
          </p:cNvPr>
          <p:cNvSpPr>
            <a:spLocks noGrp="1"/>
          </p:cNvSpPr>
          <p:nvPr>
            <p:ph idx="1"/>
          </p:nvPr>
        </p:nvSpPr>
        <p:spPr/>
        <p:txBody>
          <a:bodyPr/>
          <a:lstStyle/>
          <a:p>
            <a:r>
              <a:rPr lang="en-GB" dirty="0">
                <a:solidFill>
                  <a:schemeClr val="bg1"/>
                </a:solidFill>
              </a:rPr>
              <a:t>Batching is one of the big drivers of efficiency</a:t>
            </a:r>
          </a:p>
          <a:p>
            <a:r>
              <a:rPr lang="en-GB" dirty="0">
                <a:solidFill>
                  <a:schemeClr val="bg1"/>
                </a:solidFill>
              </a:rPr>
              <a:t> batching the Kafka producer will attempt to accumulate data in memory and to send out larger batches in a single request.</a:t>
            </a:r>
          </a:p>
          <a:p>
            <a:r>
              <a:rPr lang="en-GB" dirty="0">
                <a:solidFill>
                  <a:schemeClr val="bg1"/>
                </a:solidFill>
              </a:rPr>
              <a:t>The batching can be configured to accumulate no more than a fixed number of messages and to wait no longer than some fixed latency bound (say 64k or 10 </a:t>
            </a:r>
            <a:r>
              <a:rPr lang="en-GB" dirty="0" err="1">
                <a:solidFill>
                  <a:schemeClr val="bg1"/>
                </a:solidFill>
              </a:rPr>
              <a:t>ms</a:t>
            </a:r>
            <a:r>
              <a:rPr lang="en-GB" dirty="0">
                <a:solidFill>
                  <a:schemeClr val="bg1"/>
                </a:solidFill>
              </a:rPr>
              <a:t>). </a:t>
            </a:r>
          </a:p>
          <a:p>
            <a:r>
              <a:rPr lang="en-GB" dirty="0">
                <a:solidFill>
                  <a:schemeClr val="bg1"/>
                </a:solidFill>
              </a:rPr>
              <a:t>This buffering is configurable and gives a mechanism to trade off a small amount of additional latency for better throughput.</a:t>
            </a:r>
          </a:p>
        </p:txBody>
      </p:sp>
    </p:spTree>
    <p:extLst>
      <p:ext uri="{BB962C8B-B14F-4D97-AF65-F5344CB8AC3E}">
        <p14:creationId xmlns:p14="http://schemas.microsoft.com/office/powerpoint/2010/main" val="16993999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48" name="Rectangle 47">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picture containing person, floor&#10;&#10;Description automatically generated">
            <a:extLst>
              <a:ext uri="{FF2B5EF4-FFF2-40B4-BE49-F238E27FC236}">
                <a16:creationId xmlns:a16="http://schemas.microsoft.com/office/drawing/2014/main" id="{4E56D1EF-FB9F-2441-AD53-AD6A7DD50175}"/>
              </a:ext>
            </a:extLst>
          </p:cNvPr>
          <p:cNvPicPr>
            <a:picLocks noChangeAspect="1"/>
          </p:cNvPicPr>
          <p:nvPr/>
        </p:nvPicPr>
        <p:blipFill rotWithShape="1">
          <a:blip r:embed="rId2">
            <a:alphaModFix amt="50000"/>
          </a:blip>
          <a:srcRect t="12192" b="3538"/>
          <a:stretch/>
        </p:blipFill>
        <p:spPr>
          <a:xfrm>
            <a:off x="20" y="1"/>
            <a:ext cx="12191980" cy="6857999"/>
          </a:xfrm>
          <a:prstGeom prst="rect">
            <a:avLst/>
          </a:prstGeom>
        </p:spPr>
      </p:pic>
      <p:sp>
        <p:nvSpPr>
          <p:cNvPr id="7" name="Title 4">
            <a:extLst>
              <a:ext uri="{FF2B5EF4-FFF2-40B4-BE49-F238E27FC236}">
                <a16:creationId xmlns:a16="http://schemas.microsoft.com/office/drawing/2014/main" id="{40435B20-E271-244A-8E6B-E391F5408538}"/>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sz="6000" dirty="0">
                <a:solidFill>
                  <a:srgbClr val="FFFFFF"/>
                </a:solidFill>
              </a:rPr>
              <a:t>Exercise 3</a:t>
            </a:r>
          </a:p>
        </p:txBody>
      </p:sp>
    </p:spTree>
    <p:extLst>
      <p:ext uri="{BB962C8B-B14F-4D97-AF65-F5344CB8AC3E}">
        <p14:creationId xmlns:p14="http://schemas.microsoft.com/office/powerpoint/2010/main" val="913680209"/>
      </p:ext>
    </p:extLst>
  </p:cSld>
  <p:clrMapOvr>
    <a:overrideClrMapping bg1="dk1" tx1="lt1" bg2="dk2" tx2="lt2" accent1="accent1" accent2="accent2" accent3="accent3" accent4="accent4" accent5="accent5" accent6="accent6" hlink="hlink" folHlink="folHlink"/>
  </p:clrMapOvr>
</p:sld>
</file>

<file path=ppt/slides/slide1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E20EB187-900F-4AF5-813B-101456D9F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8C739E4B-57CC-1A45-9F45-2F0920123D1C}"/>
              </a:ext>
            </a:extLst>
          </p:cNvPr>
          <p:cNvPicPr>
            <a:picLocks noChangeAspect="1"/>
          </p:cNvPicPr>
          <p:nvPr/>
        </p:nvPicPr>
        <p:blipFill rotWithShape="1">
          <a:blip r:embed="rId2">
            <a:alphaModFix amt="50000"/>
          </a:blip>
          <a:srcRect t="7823" b="7908"/>
          <a:stretch/>
        </p:blipFill>
        <p:spPr>
          <a:xfrm>
            <a:off x="20" y="1"/>
            <a:ext cx="12191980" cy="6857999"/>
          </a:xfrm>
          <a:prstGeom prst="rect">
            <a:avLst/>
          </a:prstGeom>
        </p:spPr>
      </p:pic>
      <p:sp>
        <p:nvSpPr>
          <p:cNvPr id="7" name="Title 4">
            <a:extLst>
              <a:ext uri="{FF2B5EF4-FFF2-40B4-BE49-F238E27FC236}">
                <a16:creationId xmlns:a16="http://schemas.microsoft.com/office/drawing/2014/main" id="{40435B20-E271-244A-8E6B-E391F5408538}"/>
              </a:ext>
            </a:extLst>
          </p:cNvPr>
          <p:cNvSpPr>
            <a:spLocks noGrp="1"/>
          </p:cNvSpPr>
          <p:nvPr>
            <p:ph type="title"/>
          </p:nvPr>
        </p:nvSpPr>
        <p:spPr>
          <a:xfrm>
            <a:off x="4387349" y="1200152"/>
            <a:ext cx="6897171" cy="4457696"/>
          </a:xfrm>
        </p:spPr>
        <p:txBody>
          <a:bodyPr vert="horz" lIns="91440" tIns="45720" rIns="91440" bIns="45720" rtlCol="0" anchor="ctr">
            <a:normAutofit/>
          </a:bodyPr>
          <a:lstStyle/>
          <a:p>
            <a:r>
              <a:rPr lang="en-GB" sz="5400" dirty="0"/>
              <a:t>The Consumer</a:t>
            </a:r>
          </a:p>
        </p:txBody>
      </p:sp>
      <p:cxnSp>
        <p:nvCxnSpPr>
          <p:cNvPr id="34" name="Straight Connector 33">
            <a:extLst>
              <a:ext uri="{FF2B5EF4-FFF2-40B4-BE49-F238E27FC236}">
                <a16:creationId xmlns:a16="http://schemas.microsoft.com/office/drawing/2014/main" id="{624D17C8-E9C2-48A4-AA36-D7048A6CCC4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5891" y="2286000"/>
            <a:ext cx="0" cy="228600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61241518"/>
      </p:ext>
    </p:extLst>
  </p:cSld>
  <p:clrMapOvr>
    <a:overrideClrMapping bg1="dk1" tx1="lt1" bg2="dk2" tx2="lt2" accent1="accent1" accent2="accent2" accent3="accent3" accent4="accent4" accent5="accent5" accent6="accent6" hlink="hlink" folHlink="folHlink"/>
  </p:clrMapOvr>
</p:sld>
</file>

<file path=ppt/slides/slide118.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pPr fontAlgn="base"/>
            <a:r>
              <a:rPr lang="en-GB" dirty="0">
                <a:solidFill>
                  <a:schemeClr val="bg1"/>
                </a:solidFill>
              </a:rPr>
              <a:t>The Consumer</a:t>
            </a:r>
          </a:p>
        </p:txBody>
      </p:sp>
      <p:sp>
        <p:nvSpPr>
          <p:cNvPr id="3" name="Content Placeholder 2">
            <a:extLst>
              <a:ext uri="{FF2B5EF4-FFF2-40B4-BE49-F238E27FC236}">
                <a16:creationId xmlns:a16="http://schemas.microsoft.com/office/drawing/2014/main" id="{5AEACB55-0588-E844-876D-A36CCEE0AB26}"/>
              </a:ext>
            </a:extLst>
          </p:cNvPr>
          <p:cNvSpPr>
            <a:spLocks noGrp="1"/>
          </p:cNvSpPr>
          <p:nvPr>
            <p:ph idx="1"/>
          </p:nvPr>
        </p:nvSpPr>
        <p:spPr/>
        <p:txBody>
          <a:bodyPr/>
          <a:lstStyle/>
          <a:p>
            <a:r>
              <a:rPr lang="en-GB" dirty="0">
                <a:solidFill>
                  <a:schemeClr val="bg1"/>
                </a:solidFill>
              </a:rPr>
              <a:t>The Kafka consumer works by issuing "fetch" requests to the brokers leading the partitions it wants to consume.</a:t>
            </a:r>
          </a:p>
          <a:p>
            <a:r>
              <a:rPr lang="en-GB" dirty="0">
                <a:solidFill>
                  <a:schemeClr val="bg1"/>
                </a:solidFill>
              </a:rPr>
              <a:t>The consumer specifies its offset in the log with each request and receives back a chunk of log beginning from that position. </a:t>
            </a:r>
          </a:p>
          <a:p>
            <a:r>
              <a:rPr lang="en-GB" dirty="0">
                <a:solidFill>
                  <a:schemeClr val="bg1"/>
                </a:solidFill>
              </a:rPr>
              <a:t>The consumer thus has significant control over this position and can rewind it to re-consume data if need be.</a:t>
            </a:r>
          </a:p>
        </p:txBody>
      </p:sp>
    </p:spTree>
    <p:extLst>
      <p:ext uri="{BB962C8B-B14F-4D97-AF65-F5344CB8AC3E}">
        <p14:creationId xmlns:p14="http://schemas.microsoft.com/office/powerpoint/2010/main" val="2686318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9.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pPr fontAlgn="base"/>
            <a:r>
              <a:rPr lang="en-GB" dirty="0">
                <a:solidFill>
                  <a:schemeClr val="bg1"/>
                </a:solidFill>
              </a:rPr>
              <a:t>Pull vs Push</a:t>
            </a:r>
          </a:p>
        </p:txBody>
      </p:sp>
      <p:sp>
        <p:nvSpPr>
          <p:cNvPr id="3" name="Content Placeholder 2">
            <a:extLst>
              <a:ext uri="{FF2B5EF4-FFF2-40B4-BE49-F238E27FC236}">
                <a16:creationId xmlns:a16="http://schemas.microsoft.com/office/drawing/2014/main" id="{5AEACB55-0588-E844-876D-A36CCEE0AB26}"/>
              </a:ext>
            </a:extLst>
          </p:cNvPr>
          <p:cNvSpPr>
            <a:spLocks noGrp="1"/>
          </p:cNvSpPr>
          <p:nvPr>
            <p:ph idx="1"/>
          </p:nvPr>
        </p:nvSpPr>
        <p:spPr/>
        <p:txBody>
          <a:bodyPr/>
          <a:lstStyle/>
          <a:p>
            <a:r>
              <a:rPr lang="en-GB" dirty="0">
                <a:solidFill>
                  <a:schemeClr val="bg1"/>
                </a:solidFill>
              </a:rPr>
              <a:t>Kafka at the beginning considered </a:t>
            </a:r>
            <a:r>
              <a:rPr lang="en-GB" dirty="0" err="1">
                <a:solidFill>
                  <a:schemeClr val="bg1"/>
                </a:solidFill>
              </a:rPr>
              <a:t>whther</a:t>
            </a:r>
            <a:r>
              <a:rPr lang="en-GB" dirty="0">
                <a:solidFill>
                  <a:schemeClr val="bg1"/>
                </a:solidFill>
              </a:rPr>
              <a:t> consumers should pull data from brokers or brokers should push data to the consumer</a:t>
            </a:r>
          </a:p>
          <a:p>
            <a:r>
              <a:rPr lang="en-GB" dirty="0">
                <a:solidFill>
                  <a:schemeClr val="bg1"/>
                </a:solidFill>
              </a:rPr>
              <a:t>Final design: </a:t>
            </a:r>
          </a:p>
          <a:p>
            <a:pPr lvl="1"/>
            <a:r>
              <a:rPr lang="en-GB" dirty="0">
                <a:solidFill>
                  <a:schemeClr val="bg1"/>
                </a:solidFill>
              </a:rPr>
              <a:t>data is pushed to the broker from the producer </a:t>
            </a:r>
          </a:p>
          <a:p>
            <a:pPr lvl="1"/>
            <a:r>
              <a:rPr lang="en-GB" dirty="0">
                <a:solidFill>
                  <a:schemeClr val="bg1"/>
                </a:solidFill>
              </a:rPr>
              <a:t>Data is pulled from the broker by the consume</a:t>
            </a:r>
          </a:p>
        </p:txBody>
      </p:sp>
    </p:spTree>
    <p:extLst>
      <p:ext uri="{BB962C8B-B14F-4D97-AF65-F5344CB8AC3E}">
        <p14:creationId xmlns:p14="http://schemas.microsoft.com/office/powerpoint/2010/main" val="593444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9C83DE-E8AE-C64D-B42B-49F505F8D636}"/>
              </a:ext>
            </a:extLst>
          </p:cNvPr>
          <p:cNvSpPr>
            <a:spLocks noGrp="1"/>
          </p:cNvSpPr>
          <p:nvPr>
            <p:ph idx="1"/>
          </p:nvPr>
        </p:nvSpPr>
        <p:spPr>
          <a:xfrm>
            <a:off x="775446" y="1690688"/>
            <a:ext cx="10681448" cy="4802187"/>
          </a:xfrm>
        </p:spPr>
        <p:txBody>
          <a:bodyPr>
            <a:normAutofit fontScale="85000" lnSpcReduction="20000"/>
          </a:bodyPr>
          <a:lstStyle/>
          <a:p>
            <a:r>
              <a:rPr lang="en-GB" b="1" dirty="0">
                <a:solidFill>
                  <a:schemeClr val="bg1"/>
                </a:solidFill>
              </a:rPr>
              <a:t>Other</a:t>
            </a:r>
          </a:p>
          <a:p>
            <a:pPr lvl="1"/>
            <a:r>
              <a:rPr lang="en-GB" dirty="0" err="1">
                <a:solidFill>
                  <a:schemeClr val="bg1"/>
                </a:solidFill>
              </a:rPr>
              <a:t>Datacenters</a:t>
            </a:r>
            <a:endParaRPr lang="en-GB" dirty="0">
              <a:solidFill>
                <a:schemeClr val="bg1"/>
              </a:solidFill>
            </a:endParaRPr>
          </a:p>
          <a:p>
            <a:pPr lvl="1"/>
            <a:r>
              <a:rPr lang="en-GB" dirty="0">
                <a:solidFill>
                  <a:schemeClr val="bg1"/>
                </a:solidFill>
              </a:rPr>
              <a:t>Important Server Configs</a:t>
            </a:r>
          </a:p>
          <a:p>
            <a:pPr lvl="1"/>
            <a:r>
              <a:rPr lang="en-GB" dirty="0">
                <a:solidFill>
                  <a:schemeClr val="bg1"/>
                </a:solidFill>
              </a:rPr>
              <a:t>Important Client Configs</a:t>
            </a:r>
          </a:p>
          <a:p>
            <a:pPr lvl="1"/>
            <a:r>
              <a:rPr lang="en-GB" dirty="0">
                <a:solidFill>
                  <a:schemeClr val="bg1"/>
                </a:solidFill>
              </a:rPr>
              <a:t>Production Server Configs</a:t>
            </a:r>
          </a:p>
          <a:p>
            <a:pPr lvl="1"/>
            <a:r>
              <a:rPr lang="en-GB" dirty="0">
                <a:solidFill>
                  <a:schemeClr val="bg1"/>
                </a:solidFill>
              </a:rPr>
              <a:t>Monitoring</a:t>
            </a:r>
          </a:p>
          <a:p>
            <a:pPr lvl="1"/>
            <a:r>
              <a:rPr lang="en-GB" dirty="0" err="1">
                <a:solidFill>
                  <a:schemeClr val="bg1"/>
                </a:solidFill>
              </a:rPr>
              <a:t>ZooKeeper</a:t>
            </a:r>
            <a:endParaRPr lang="en-GB" dirty="0">
              <a:solidFill>
                <a:schemeClr val="bg1"/>
              </a:solidFill>
            </a:endParaRPr>
          </a:p>
          <a:p>
            <a:r>
              <a:rPr lang="en-GB" dirty="0">
                <a:solidFill>
                  <a:schemeClr val="bg1"/>
                </a:solidFill>
              </a:rPr>
              <a:t>Extras – optional – depends on time</a:t>
            </a:r>
          </a:p>
          <a:p>
            <a:pPr lvl="1"/>
            <a:r>
              <a:rPr lang="en-GB" dirty="0">
                <a:solidFill>
                  <a:schemeClr val="bg1"/>
                </a:solidFill>
              </a:rPr>
              <a:t>Kafka + Kubernetes</a:t>
            </a:r>
          </a:p>
          <a:p>
            <a:pPr lvl="1"/>
            <a:r>
              <a:rPr lang="en-GB" dirty="0">
                <a:solidFill>
                  <a:schemeClr val="bg1"/>
                </a:solidFill>
              </a:rPr>
              <a:t>Kubernetes Operator</a:t>
            </a:r>
          </a:p>
          <a:p>
            <a:pPr lvl="1"/>
            <a:r>
              <a:rPr lang="en-GB" dirty="0">
                <a:solidFill>
                  <a:schemeClr val="bg1"/>
                </a:solidFill>
              </a:rPr>
              <a:t>Kubernetes Storage</a:t>
            </a:r>
          </a:p>
          <a:p>
            <a:pPr lvl="1"/>
            <a:r>
              <a:rPr lang="en-GB" dirty="0" err="1">
                <a:solidFill>
                  <a:schemeClr val="bg1"/>
                </a:solidFill>
              </a:rPr>
              <a:t>Strimzi</a:t>
            </a:r>
            <a:endParaRPr lang="en-GB" dirty="0">
              <a:solidFill>
                <a:schemeClr val="bg1"/>
              </a:solidFill>
            </a:endParaRPr>
          </a:p>
          <a:p>
            <a:pPr lvl="1"/>
            <a:r>
              <a:rPr lang="en-GB" dirty="0">
                <a:solidFill>
                  <a:schemeClr val="bg1"/>
                </a:solidFill>
              </a:rPr>
              <a:t>CDC with </a:t>
            </a:r>
            <a:r>
              <a:rPr lang="en-GB" dirty="0" err="1">
                <a:solidFill>
                  <a:schemeClr val="bg1"/>
                </a:solidFill>
              </a:rPr>
              <a:t>Debezium</a:t>
            </a:r>
            <a:endParaRPr lang="en-GB" dirty="0">
              <a:solidFill>
                <a:schemeClr val="bg1"/>
              </a:solidFill>
            </a:endParaRPr>
          </a:p>
          <a:p>
            <a:pPr lvl="1"/>
            <a:r>
              <a:rPr lang="en-GB" dirty="0">
                <a:solidFill>
                  <a:schemeClr val="bg1"/>
                </a:solidFill>
              </a:rPr>
              <a:t>Serializers</a:t>
            </a:r>
          </a:p>
          <a:p>
            <a:pPr lvl="1"/>
            <a:r>
              <a:rPr lang="en-GB" dirty="0">
                <a:solidFill>
                  <a:schemeClr val="bg1"/>
                </a:solidFill>
              </a:rPr>
              <a:t>Schema Registry</a:t>
            </a:r>
          </a:p>
          <a:p>
            <a:pPr lvl="1"/>
            <a:r>
              <a:rPr lang="en-GB" dirty="0">
                <a:solidFill>
                  <a:schemeClr val="bg1"/>
                </a:solidFill>
              </a:rPr>
              <a:t>Security</a:t>
            </a:r>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en-US" dirty="0">
                <a:solidFill>
                  <a:schemeClr val="bg1"/>
                </a:solidFill>
              </a:rPr>
              <a:t>Agenda</a:t>
            </a:r>
            <a:endParaRPr lang="pl-PL" dirty="0">
              <a:solidFill>
                <a:schemeClr val="bg1"/>
              </a:solidFill>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25434145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pPr fontAlgn="base"/>
            <a:r>
              <a:rPr lang="en-GB" dirty="0">
                <a:solidFill>
                  <a:schemeClr val="bg1"/>
                </a:solidFill>
              </a:rPr>
              <a:t>The Consumer - pull</a:t>
            </a:r>
          </a:p>
        </p:txBody>
      </p:sp>
      <p:sp>
        <p:nvSpPr>
          <p:cNvPr id="3" name="Content Placeholder 2">
            <a:extLst>
              <a:ext uri="{FF2B5EF4-FFF2-40B4-BE49-F238E27FC236}">
                <a16:creationId xmlns:a16="http://schemas.microsoft.com/office/drawing/2014/main" id="{5AEACB55-0588-E844-876D-A36CCEE0AB26}"/>
              </a:ext>
            </a:extLst>
          </p:cNvPr>
          <p:cNvSpPr>
            <a:spLocks noGrp="1"/>
          </p:cNvSpPr>
          <p:nvPr>
            <p:ph idx="1"/>
          </p:nvPr>
        </p:nvSpPr>
        <p:spPr/>
        <p:txBody>
          <a:bodyPr/>
          <a:lstStyle/>
          <a:p>
            <a:r>
              <a:rPr lang="en-GB" dirty="0">
                <a:solidFill>
                  <a:schemeClr val="bg1"/>
                </a:solidFill>
              </a:rPr>
              <a:t>Push  - consumer needs to always handle all the load</a:t>
            </a:r>
          </a:p>
          <a:p>
            <a:r>
              <a:rPr lang="en-GB" dirty="0">
                <a:solidFill>
                  <a:schemeClr val="bg1"/>
                </a:solidFill>
              </a:rPr>
              <a:t>A pull-based system has the nicer property that the consumer simply falls behind and catches up when it can. </a:t>
            </a:r>
          </a:p>
          <a:p>
            <a:r>
              <a:rPr lang="en-GB" dirty="0">
                <a:solidFill>
                  <a:schemeClr val="bg1"/>
                </a:solidFill>
              </a:rPr>
              <a:t>pull-based  allows batching of data sent to the consumer</a:t>
            </a:r>
          </a:p>
          <a:p>
            <a:r>
              <a:rPr lang="en-GB" dirty="0">
                <a:solidFill>
                  <a:schemeClr val="bg1"/>
                </a:solidFill>
              </a:rPr>
              <a:t>Pull-based are better for slower consumer</a:t>
            </a:r>
          </a:p>
          <a:p>
            <a:r>
              <a:rPr lang="en-GB" dirty="0">
                <a:solidFill>
                  <a:schemeClr val="bg1"/>
                </a:solidFill>
              </a:rPr>
              <a:t>Pull-based allows to have more consumer with vary performance</a:t>
            </a:r>
          </a:p>
        </p:txBody>
      </p:sp>
    </p:spTree>
    <p:extLst>
      <p:ext uri="{BB962C8B-B14F-4D97-AF65-F5344CB8AC3E}">
        <p14:creationId xmlns:p14="http://schemas.microsoft.com/office/powerpoint/2010/main" val="883041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1.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pPr fontAlgn="base"/>
            <a:r>
              <a:rPr lang="en-GB" dirty="0">
                <a:solidFill>
                  <a:schemeClr val="bg1"/>
                </a:solidFill>
              </a:rPr>
              <a:t>The Consumer – Consumer position</a:t>
            </a:r>
          </a:p>
        </p:txBody>
      </p:sp>
      <p:sp>
        <p:nvSpPr>
          <p:cNvPr id="3" name="Content Placeholder 2">
            <a:extLst>
              <a:ext uri="{FF2B5EF4-FFF2-40B4-BE49-F238E27FC236}">
                <a16:creationId xmlns:a16="http://schemas.microsoft.com/office/drawing/2014/main" id="{5AEACB55-0588-E844-876D-A36CCEE0AB26}"/>
              </a:ext>
            </a:extLst>
          </p:cNvPr>
          <p:cNvSpPr>
            <a:spLocks noGrp="1"/>
          </p:cNvSpPr>
          <p:nvPr>
            <p:ph idx="1"/>
          </p:nvPr>
        </p:nvSpPr>
        <p:spPr/>
        <p:txBody>
          <a:bodyPr/>
          <a:lstStyle/>
          <a:p>
            <a:r>
              <a:rPr lang="en-GB" dirty="0">
                <a:solidFill>
                  <a:schemeClr val="bg1"/>
                </a:solidFill>
              </a:rPr>
              <a:t>Keeps track of what has been consumed</a:t>
            </a:r>
          </a:p>
          <a:p>
            <a:r>
              <a:rPr lang="en-GB" dirty="0">
                <a:solidFill>
                  <a:schemeClr val="bg1"/>
                </a:solidFill>
              </a:rPr>
              <a:t>Most messaging systems keep metadata about what messages have been consumed on the broker.</a:t>
            </a:r>
          </a:p>
          <a:p>
            <a:r>
              <a:rPr lang="en-GB" dirty="0">
                <a:solidFill>
                  <a:schemeClr val="bg1"/>
                </a:solidFill>
              </a:rPr>
              <a:t>If the broker records a message as </a:t>
            </a:r>
            <a:r>
              <a:rPr lang="en-GB" b="1" dirty="0">
                <a:solidFill>
                  <a:schemeClr val="bg1"/>
                </a:solidFill>
              </a:rPr>
              <a:t>consumed</a:t>
            </a:r>
            <a:r>
              <a:rPr lang="en-GB" dirty="0">
                <a:solidFill>
                  <a:schemeClr val="bg1"/>
                </a:solidFill>
              </a:rPr>
              <a:t> immediately every time it is handed out over the network</a:t>
            </a:r>
          </a:p>
          <a:p>
            <a:r>
              <a:rPr lang="en-GB" dirty="0">
                <a:solidFill>
                  <a:schemeClr val="bg1"/>
                </a:solidFill>
              </a:rPr>
              <a:t> then if the consumer fails to process the message that message will be lost.</a:t>
            </a:r>
          </a:p>
          <a:p>
            <a:r>
              <a:rPr lang="en-GB" dirty="0">
                <a:solidFill>
                  <a:schemeClr val="bg1"/>
                </a:solidFill>
              </a:rPr>
              <a:t>To solve this problem, many messaging systems add an acknowledgement feature</a:t>
            </a:r>
          </a:p>
        </p:txBody>
      </p:sp>
    </p:spTree>
    <p:extLst>
      <p:ext uri="{BB962C8B-B14F-4D97-AF65-F5344CB8AC3E}">
        <p14:creationId xmlns:p14="http://schemas.microsoft.com/office/powerpoint/2010/main" val="4217037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2.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pPr fontAlgn="base"/>
            <a:r>
              <a:rPr lang="en-GB" dirty="0">
                <a:solidFill>
                  <a:schemeClr val="bg1"/>
                </a:solidFill>
              </a:rPr>
              <a:t>The Consumer – Acknowledgement</a:t>
            </a:r>
          </a:p>
        </p:txBody>
      </p:sp>
      <p:sp>
        <p:nvSpPr>
          <p:cNvPr id="3" name="Content Placeholder 2">
            <a:extLst>
              <a:ext uri="{FF2B5EF4-FFF2-40B4-BE49-F238E27FC236}">
                <a16:creationId xmlns:a16="http://schemas.microsoft.com/office/drawing/2014/main" id="{5AEACB55-0588-E844-876D-A36CCEE0AB26}"/>
              </a:ext>
            </a:extLst>
          </p:cNvPr>
          <p:cNvSpPr>
            <a:spLocks noGrp="1"/>
          </p:cNvSpPr>
          <p:nvPr>
            <p:ph idx="1"/>
          </p:nvPr>
        </p:nvSpPr>
        <p:spPr/>
        <p:txBody>
          <a:bodyPr/>
          <a:lstStyle/>
          <a:p>
            <a:r>
              <a:rPr lang="en-GB" dirty="0">
                <a:solidFill>
                  <a:schemeClr val="bg1"/>
                </a:solidFill>
              </a:rPr>
              <a:t>This strategy fixes the problem of losing messages, but creates new problems.</a:t>
            </a:r>
          </a:p>
          <a:p>
            <a:r>
              <a:rPr lang="en-GB" dirty="0">
                <a:solidFill>
                  <a:schemeClr val="bg1"/>
                </a:solidFill>
              </a:rPr>
              <a:t>if the consumer processes the message but fails before it can send an acknowledgement then the message will be consumed twice</a:t>
            </a:r>
          </a:p>
          <a:p>
            <a:r>
              <a:rPr lang="en-GB" dirty="0">
                <a:solidFill>
                  <a:schemeClr val="bg1"/>
                </a:solidFill>
              </a:rPr>
              <a:t>The second problem is around performance, now the broker must keep multiple states about every single message</a:t>
            </a:r>
          </a:p>
        </p:txBody>
      </p:sp>
    </p:spTree>
    <p:extLst>
      <p:ext uri="{BB962C8B-B14F-4D97-AF65-F5344CB8AC3E}">
        <p14:creationId xmlns:p14="http://schemas.microsoft.com/office/powerpoint/2010/main" val="243598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3.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pPr fontAlgn="base"/>
            <a:r>
              <a:rPr lang="en-GB" dirty="0">
                <a:solidFill>
                  <a:schemeClr val="bg1"/>
                </a:solidFill>
              </a:rPr>
              <a:t>The Consumer – Consumer position</a:t>
            </a:r>
          </a:p>
        </p:txBody>
      </p:sp>
      <p:sp>
        <p:nvSpPr>
          <p:cNvPr id="3" name="Content Placeholder 2">
            <a:extLst>
              <a:ext uri="{FF2B5EF4-FFF2-40B4-BE49-F238E27FC236}">
                <a16:creationId xmlns:a16="http://schemas.microsoft.com/office/drawing/2014/main" id="{5AEACB55-0588-E844-876D-A36CCEE0AB26}"/>
              </a:ext>
            </a:extLst>
          </p:cNvPr>
          <p:cNvSpPr>
            <a:spLocks noGrp="1"/>
          </p:cNvSpPr>
          <p:nvPr>
            <p:ph idx="1"/>
          </p:nvPr>
        </p:nvSpPr>
        <p:spPr/>
        <p:txBody>
          <a:bodyPr/>
          <a:lstStyle/>
          <a:p>
            <a:r>
              <a:rPr lang="en-GB" dirty="0">
                <a:solidFill>
                  <a:schemeClr val="bg1"/>
                </a:solidFill>
              </a:rPr>
              <a:t>Kafka handles this differently. </a:t>
            </a:r>
          </a:p>
          <a:p>
            <a:r>
              <a:rPr lang="en-GB" dirty="0">
                <a:solidFill>
                  <a:schemeClr val="bg1"/>
                </a:solidFill>
              </a:rPr>
              <a:t>Topic is divided into a set of totally ordered partitions, each of which is consumed by exactly one consumer within each subscribing consumer group at any given time. </a:t>
            </a:r>
          </a:p>
          <a:p>
            <a:r>
              <a:rPr lang="en-GB" dirty="0">
                <a:solidFill>
                  <a:schemeClr val="bg1"/>
                </a:solidFill>
              </a:rPr>
              <a:t>This means that the position of a consumer in each partition is just a single integer, the offset of the next message to consume.</a:t>
            </a:r>
          </a:p>
        </p:txBody>
      </p:sp>
    </p:spTree>
    <p:extLst>
      <p:ext uri="{BB962C8B-B14F-4D97-AF65-F5344CB8AC3E}">
        <p14:creationId xmlns:p14="http://schemas.microsoft.com/office/powerpoint/2010/main" val="349720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4.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a:xfrm>
            <a:off x="838200" y="365126"/>
            <a:ext cx="10515600" cy="961870"/>
          </a:xfrm>
        </p:spPr>
        <p:txBody>
          <a:bodyPr/>
          <a:lstStyle/>
          <a:p>
            <a:endParaRPr lang="pl-PL" dirty="0">
              <a:solidFill>
                <a:schemeClr val="bg1"/>
              </a:solidFill>
            </a:endParaRPr>
          </a:p>
        </p:txBody>
      </p:sp>
      <p:sp>
        <p:nvSpPr>
          <p:cNvPr id="8" name="Content Placeholder 7">
            <a:extLst>
              <a:ext uri="{FF2B5EF4-FFF2-40B4-BE49-F238E27FC236}">
                <a16:creationId xmlns:a16="http://schemas.microsoft.com/office/drawing/2014/main" id="{8DC36335-78B3-714A-B20A-0EDFA6349C79}"/>
              </a:ext>
            </a:extLst>
          </p:cNvPr>
          <p:cNvSpPr>
            <a:spLocks noGrp="1"/>
          </p:cNvSpPr>
          <p:nvPr>
            <p:ph idx="1"/>
          </p:nvPr>
        </p:nvSpPr>
        <p:spPr>
          <a:xfrm>
            <a:off x="838200" y="1137424"/>
            <a:ext cx="10515600" cy="5039539"/>
          </a:xfrm>
        </p:spPr>
        <p:txBody>
          <a:bodyPr>
            <a:normAutofit/>
          </a:bodyPr>
          <a:lstStyle/>
          <a:p>
            <a:pPr marL="0" indent="0">
              <a:buNone/>
            </a:pPr>
            <a:endParaRPr lang="pl-PL" sz="2800" dirty="0">
              <a:solidFill>
                <a:schemeClr val="bg1"/>
              </a:solidFill>
            </a:endParaRPr>
          </a:p>
        </p:txBody>
      </p:sp>
      <p:pic>
        <p:nvPicPr>
          <p:cNvPr id="3" name="Picture 2">
            <a:extLst>
              <a:ext uri="{FF2B5EF4-FFF2-40B4-BE49-F238E27FC236}">
                <a16:creationId xmlns:a16="http://schemas.microsoft.com/office/drawing/2014/main" id="{3BDD14E0-DDE7-0240-B084-8F72735AC135}"/>
              </a:ext>
            </a:extLst>
          </p:cNvPr>
          <p:cNvPicPr>
            <a:picLocks noChangeAspect="1"/>
          </p:cNvPicPr>
          <p:nvPr/>
        </p:nvPicPr>
        <p:blipFill>
          <a:blip r:embed="rId2"/>
          <a:stretch>
            <a:fillRect/>
          </a:stretch>
        </p:blipFill>
        <p:spPr>
          <a:xfrm>
            <a:off x="1397330" y="128323"/>
            <a:ext cx="9956470" cy="6048640"/>
          </a:xfrm>
          <a:prstGeom prst="rect">
            <a:avLst/>
          </a:prstGeom>
        </p:spPr>
      </p:pic>
      <p:sp>
        <p:nvSpPr>
          <p:cNvPr id="6" name="TextBox 5">
            <a:extLst>
              <a:ext uri="{FF2B5EF4-FFF2-40B4-BE49-F238E27FC236}">
                <a16:creationId xmlns:a16="http://schemas.microsoft.com/office/drawing/2014/main" id="{6585A986-4D5A-8E4B-9306-C33E3726998A}"/>
              </a:ext>
            </a:extLst>
          </p:cNvPr>
          <p:cNvSpPr txBox="1"/>
          <p:nvPr/>
        </p:nvSpPr>
        <p:spPr>
          <a:xfrm>
            <a:off x="1397330" y="6381167"/>
            <a:ext cx="3800271" cy="369332"/>
          </a:xfrm>
          <a:prstGeom prst="rect">
            <a:avLst/>
          </a:prstGeom>
          <a:noFill/>
        </p:spPr>
        <p:txBody>
          <a:bodyPr wrap="none" rtlCol="0">
            <a:spAutoFit/>
          </a:bodyPr>
          <a:lstStyle/>
          <a:p>
            <a:r>
              <a:rPr lang="pl-PL" dirty="0">
                <a:solidFill>
                  <a:schemeClr val="bg1"/>
                </a:solidFill>
              </a:rPr>
              <a:t>Source: </a:t>
            </a:r>
            <a:r>
              <a:rPr lang="pl-PL" dirty="0">
                <a:solidFill>
                  <a:schemeClr val="bg1"/>
                </a:solidFill>
                <a:hlinkClick r:id="rId3">
                  <a:extLst>
                    <a:ext uri="{A12FA001-AC4F-418D-AE19-62706E023703}">
                      <ahyp:hlinkClr xmlns:ahyp="http://schemas.microsoft.com/office/drawing/2018/hyperlinkcolor" val="tx"/>
                    </a:ext>
                  </a:extLst>
                </a:hlinkClick>
              </a:rPr>
              <a:t>https://kafka.apache.org/intro</a:t>
            </a:r>
            <a:endParaRPr lang="pl-PL" dirty="0">
              <a:solidFill>
                <a:schemeClr val="bg1"/>
              </a:solidFill>
            </a:endParaRPr>
          </a:p>
        </p:txBody>
      </p:sp>
    </p:spTree>
    <p:extLst>
      <p:ext uri="{BB962C8B-B14F-4D97-AF65-F5344CB8AC3E}">
        <p14:creationId xmlns:p14="http://schemas.microsoft.com/office/powerpoint/2010/main" val="44777386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pPr fontAlgn="base"/>
            <a:r>
              <a:rPr lang="en-GB" dirty="0">
                <a:solidFill>
                  <a:schemeClr val="bg1"/>
                </a:solidFill>
              </a:rPr>
              <a:t>The Consumer – Consumer position</a:t>
            </a:r>
          </a:p>
        </p:txBody>
      </p:sp>
      <p:sp>
        <p:nvSpPr>
          <p:cNvPr id="3" name="Content Placeholder 2">
            <a:extLst>
              <a:ext uri="{FF2B5EF4-FFF2-40B4-BE49-F238E27FC236}">
                <a16:creationId xmlns:a16="http://schemas.microsoft.com/office/drawing/2014/main" id="{5AEACB55-0588-E844-876D-A36CCEE0AB26}"/>
              </a:ext>
            </a:extLst>
          </p:cNvPr>
          <p:cNvSpPr>
            <a:spLocks noGrp="1"/>
          </p:cNvSpPr>
          <p:nvPr>
            <p:ph idx="1"/>
          </p:nvPr>
        </p:nvSpPr>
        <p:spPr/>
        <p:txBody>
          <a:bodyPr/>
          <a:lstStyle/>
          <a:p>
            <a:r>
              <a:rPr lang="en-GB" dirty="0">
                <a:solidFill>
                  <a:schemeClr val="bg1"/>
                </a:solidFill>
              </a:rPr>
              <a:t>There is a side benefit of this decision. </a:t>
            </a:r>
          </a:p>
          <a:p>
            <a:r>
              <a:rPr lang="en-GB" dirty="0">
                <a:solidFill>
                  <a:schemeClr val="bg1"/>
                </a:solidFill>
              </a:rPr>
              <a:t>A consumer can deliberately </a:t>
            </a:r>
            <a:r>
              <a:rPr lang="en-GB" i="1" dirty="0">
                <a:solidFill>
                  <a:schemeClr val="bg1"/>
                </a:solidFill>
              </a:rPr>
              <a:t>rewind</a:t>
            </a:r>
            <a:r>
              <a:rPr lang="en-GB" dirty="0">
                <a:solidFill>
                  <a:schemeClr val="bg1"/>
                </a:solidFill>
              </a:rPr>
              <a:t> back to an old offset and re-consume data. </a:t>
            </a:r>
          </a:p>
          <a:p>
            <a:r>
              <a:rPr lang="en-GB" dirty="0">
                <a:solidFill>
                  <a:schemeClr val="bg1"/>
                </a:solidFill>
              </a:rPr>
              <a:t>This violates the common contract of a queue</a:t>
            </a:r>
          </a:p>
          <a:p>
            <a:r>
              <a:rPr lang="en-GB" dirty="0">
                <a:solidFill>
                  <a:schemeClr val="bg1"/>
                </a:solidFill>
              </a:rPr>
              <a:t>But turns out to be an essential feature for many consumers</a:t>
            </a:r>
          </a:p>
        </p:txBody>
      </p:sp>
    </p:spTree>
    <p:extLst>
      <p:ext uri="{BB962C8B-B14F-4D97-AF65-F5344CB8AC3E}">
        <p14:creationId xmlns:p14="http://schemas.microsoft.com/office/powerpoint/2010/main" val="3928478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48" name="Rectangle 47">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picture containing person, floor&#10;&#10;Description automatically generated">
            <a:extLst>
              <a:ext uri="{FF2B5EF4-FFF2-40B4-BE49-F238E27FC236}">
                <a16:creationId xmlns:a16="http://schemas.microsoft.com/office/drawing/2014/main" id="{4E56D1EF-FB9F-2441-AD53-AD6A7DD50175}"/>
              </a:ext>
            </a:extLst>
          </p:cNvPr>
          <p:cNvPicPr>
            <a:picLocks noChangeAspect="1"/>
          </p:cNvPicPr>
          <p:nvPr/>
        </p:nvPicPr>
        <p:blipFill rotWithShape="1">
          <a:blip r:embed="rId2">
            <a:alphaModFix amt="50000"/>
          </a:blip>
          <a:srcRect t="12192" b="3538"/>
          <a:stretch/>
        </p:blipFill>
        <p:spPr>
          <a:xfrm>
            <a:off x="20" y="1"/>
            <a:ext cx="12191980" cy="6857999"/>
          </a:xfrm>
          <a:prstGeom prst="rect">
            <a:avLst/>
          </a:prstGeom>
        </p:spPr>
      </p:pic>
      <p:sp>
        <p:nvSpPr>
          <p:cNvPr id="7" name="Title 4">
            <a:extLst>
              <a:ext uri="{FF2B5EF4-FFF2-40B4-BE49-F238E27FC236}">
                <a16:creationId xmlns:a16="http://schemas.microsoft.com/office/drawing/2014/main" id="{40435B20-E271-244A-8E6B-E391F5408538}"/>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sz="6000" dirty="0">
                <a:solidFill>
                  <a:srgbClr val="FFFFFF"/>
                </a:solidFill>
              </a:rPr>
              <a:t>Exercise 4</a:t>
            </a:r>
          </a:p>
        </p:txBody>
      </p:sp>
    </p:spTree>
    <p:extLst>
      <p:ext uri="{BB962C8B-B14F-4D97-AF65-F5344CB8AC3E}">
        <p14:creationId xmlns:p14="http://schemas.microsoft.com/office/powerpoint/2010/main" val="3515298874"/>
      </p:ext>
    </p:extLst>
  </p:cSld>
  <p:clrMapOvr>
    <a:overrideClrMapping bg1="dk1" tx1="lt1" bg2="dk2" tx2="lt2" accent1="accent1" accent2="accent2" accent3="accent3" accent4="accent4" accent5="accent5" accent6="accent6" hlink="hlink" folHlink="folHlink"/>
  </p:clrMapOvr>
</p:sld>
</file>

<file path=ppt/slides/slide127.xml><?xml version="1.0" encoding="utf-8"?>
<p:sld xmlns:a="http://schemas.openxmlformats.org/drawingml/2006/main" xmlns:r="http://schemas.openxmlformats.org/officeDocument/2006/relationships" xmlns:p="http://schemas.openxmlformats.org/presentationml/2006/main" show="0">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pPr fontAlgn="base"/>
            <a:r>
              <a:rPr lang="en-GB" dirty="0">
                <a:solidFill>
                  <a:schemeClr val="bg1"/>
                </a:solidFill>
              </a:rPr>
              <a:t>The Consumer – Static membership</a:t>
            </a:r>
          </a:p>
        </p:txBody>
      </p:sp>
      <p:sp>
        <p:nvSpPr>
          <p:cNvPr id="3" name="Content Placeholder 2">
            <a:extLst>
              <a:ext uri="{FF2B5EF4-FFF2-40B4-BE49-F238E27FC236}">
                <a16:creationId xmlns:a16="http://schemas.microsoft.com/office/drawing/2014/main" id="{5AEACB55-0588-E844-876D-A36CCEE0AB26}"/>
              </a:ext>
            </a:extLst>
          </p:cNvPr>
          <p:cNvSpPr>
            <a:spLocks noGrp="1"/>
          </p:cNvSpPr>
          <p:nvPr>
            <p:ph idx="1"/>
          </p:nvPr>
        </p:nvSpPr>
        <p:spPr/>
        <p:txBody>
          <a:bodyPr/>
          <a:lstStyle/>
          <a:p>
            <a:pPr marL="0" indent="0">
              <a:buNone/>
            </a:pPr>
            <a:r>
              <a:rPr lang="en-GB" dirty="0">
                <a:solidFill>
                  <a:schemeClr val="bg1"/>
                </a:solidFill>
              </a:rPr>
              <a:t>Static membership aims to improve the availability of stream applications, consumer groups and other applications built on top of the group rebalance protocol. The rebalance protocol relies on the group coordinator to allocate entity ids to group members. These generated ids are ephemeral and will change when members restart and </a:t>
            </a:r>
            <a:r>
              <a:rPr lang="en-GB" dirty="0" err="1">
                <a:solidFill>
                  <a:schemeClr val="bg1"/>
                </a:solidFill>
              </a:rPr>
              <a:t>rejoin</a:t>
            </a:r>
            <a:r>
              <a:rPr lang="en-GB" dirty="0">
                <a:solidFill>
                  <a:schemeClr val="bg1"/>
                </a:solidFill>
              </a:rPr>
              <a:t>. For consumer based apps, this "dynamic membership" can cause a large percentage of tasks re-assigned to different instances during administrative operations such as code deploys, configuration updates and periodic restarts.</a:t>
            </a:r>
          </a:p>
        </p:txBody>
      </p:sp>
    </p:spTree>
    <p:extLst>
      <p:ext uri="{BB962C8B-B14F-4D97-AF65-F5344CB8AC3E}">
        <p14:creationId xmlns:p14="http://schemas.microsoft.com/office/powerpoint/2010/main" val="1631148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E20EB187-900F-4AF5-813B-101456D9F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8C739E4B-57CC-1A45-9F45-2F0920123D1C}"/>
              </a:ext>
            </a:extLst>
          </p:cNvPr>
          <p:cNvPicPr>
            <a:picLocks noChangeAspect="1"/>
          </p:cNvPicPr>
          <p:nvPr/>
        </p:nvPicPr>
        <p:blipFill rotWithShape="1">
          <a:blip r:embed="rId2">
            <a:alphaModFix amt="50000"/>
          </a:blip>
          <a:srcRect t="7823" b="7908"/>
          <a:stretch/>
        </p:blipFill>
        <p:spPr>
          <a:xfrm>
            <a:off x="20" y="1"/>
            <a:ext cx="12191980" cy="6857999"/>
          </a:xfrm>
          <a:prstGeom prst="rect">
            <a:avLst/>
          </a:prstGeom>
        </p:spPr>
      </p:pic>
      <p:sp>
        <p:nvSpPr>
          <p:cNvPr id="7" name="Title 4">
            <a:extLst>
              <a:ext uri="{FF2B5EF4-FFF2-40B4-BE49-F238E27FC236}">
                <a16:creationId xmlns:a16="http://schemas.microsoft.com/office/drawing/2014/main" id="{40435B20-E271-244A-8E6B-E391F5408538}"/>
              </a:ext>
            </a:extLst>
          </p:cNvPr>
          <p:cNvSpPr>
            <a:spLocks noGrp="1"/>
          </p:cNvSpPr>
          <p:nvPr>
            <p:ph type="title"/>
          </p:nvPr>
        </p:nvSpPr>
        <p:spPr>
          <a:xfrm>
            <a:off x="4387349" y="1200152"/>
            <a:ext cx="6897171" cy="4457696"/>
          </a:xfrm>
        </p:spPr>
        <p:txBody>
          <a:bodyPr vert="horz" lIns="91440" tIns="45720" rIns="91440" bIns="45720" rtlCol="0" anchor="ctr">
            <a:normAutofit/>
          </a:bodyPr>
          <a:lstStyle/>
          <a:p>
            <a:r>
              <a:rPr lang="en-GB" sz="5400" dirty="0"/>
              <a:t>Message Delivery Semantics</a:t>
            </a:r>
          </a:p>
        </p:txBody>
      </p:sp>
      <p:cxnSp>
        <p:nvCxnSpPr>
          <p:cNvPr id="34" name="Straight Connector 33">
            <a:extLst>
              <a:ext uri="{FF2B5EF4-FFF2-40B4-BE49-F238E27FC236}">
                <a16:creationId xmlns:a16="http://schemas.microsoft.com/office/drawing/2014/main" id="{624D17C8-E9C2-48A4-AA36-D7048A6CCC4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5891" y="2286000"/>
            <a:ext cx="0" cy="228600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11986999"/>
      </p:ext>
    </p:extLst>
  </p:cSld>
  <p:clrMapOvr>
    <a:overrideClrMapping bg1="dk1" tx1="lt1" bg2="dk2" tx2="lt2" accent1="accent1" accent2="accent2" accent3="accent3" accent4="accent4" accent5="accent5" accent6="accent6" hlink="hlink" folHlink="folHlink"/>
  </p:clrMapOvr>
</p:sld>
</file>

<file path=ppt/slides/slide129.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pPr fontAlgn="base"/>
            <a:r>
              <a:rPr lang="en-GB" dirty="0">
                <a:solidFill>
                  <a:schemeClr val="bg1"/>
                </a:solidFill>
              </a:rPr>
              <a:t>Message Delivery Semantics</a:t>
            </a:r>
          </a:p>
        </p:txBody>
      </p:sp>
      <p:sp>
        <p:nvSpPr>
          <p:cNvPr id="3" name="Content Placeholder 2">
            <a:extLst>
              <a:ext uri="{FF2B5EF4-FFF2-40B4-BE49-F238E27FC236}">
                <a16:creationId xmlns:a16="http://schemas.microsoft.com/office/drawing/2014/main" id="{5AEACB55-0588-E844-876D-A36CCEE0AB26}"/>
              </a:ext>
            </a:extLst>
          </p:cNvPr>
          <p:cNvSpPr>
            <a:spLocks noGrp="1"/>
          </p:cNvSpPr>
          <p:nvPr>
            <p:ph idx="1"/>
          </p:nvPr>
        </p:nvSpPr>
        <p:spPr/>
        <p:txBody>
          <a:bodyPr>
            <a:normAutofit lnSpcReduction="10000"/>
          </a:bodyPr>
          <a:lstStyle/>
          <a:p>
            <a:r>
              <a:rPr lang="en-GB" dirty="0">
                <a:solidFill>
                  <a:schemeClr val="bg2"/>
                </a:solidFill>
              </a:rPr>
              <a:t>There are multiple possible message delivery guarantees that could be provided:</a:t>
            </a:r>
          </a:p>
          <a:p>
            <a:r>
              <a:rPr lang="en-GB" i="1" dirty="0">
                <a:solidFill>
                  <a:schemeClr val="accent1"/>
                </a:solidFill>
              </a:rPr>
              <a:t>At most once</a:t>
            </a:r>
            <a:r>
              <a:rPr lang="en-GB" i="1" dirty="0">
                <a:solidFill>
                  <a:schemeClr val="bg2"/>
                </a:solidFill>
              </a:rPr>
              <a:t> </a:t>
            </a:r>
            <a:r>
              <a:rPr lang="en-GB" dirty="0">
                <a:solidFill>
                  <a:schemeClr val="bg2"/>
                </a:solidFill>
              </a:rPr>
              <a:t>—Messages may be lost but are never redelivered.</a:t>
            </a:r>
          </a:p>
          <a:p>
            <a:r>
              <a:rPr lang="en-GB" i="1" dirty="0">
                <a:solidFill>
                  <a:schemeClr val="accent1"/>
                </a:solidFill>
              </a:rPr>
              <a:t>At least once</a:t>
            </a:r>
            <a:r>
              <a:rPr lang="en-GB" dirty="0">
                <a:solidFill>
                  <a:schemeClr val="bg2"/>
                </a:solidFill>
              </a:rPr>
              <a:t>—Messages are never lost but may be redelivered.</a:t>
            </a:r>
          </a:p>
          <a:p>
            <a:r>
              <a:rPr lang="en-GB" i="1" dirty="0">
                <a:solidFill>
                  <a:schemeClr val="accent1"/>
                </a:solidFill>
              </a:rPr>
              <a:t>Exactly once</a:t>
            </a:r>
            <a:r>
              <a:rPr lang="en-GB" dirty="0">
                <a:solidFill>
                  <a:schemeClr val="bg2"/>
                </a:solidFill>
              </a:rPr>
              <a:t>—this is what people actually want, each message is delivered once and only once.</a:t>
            </a:r>
          </a:p>
          <a:p>
            <a:r>
              <a:rPr lang="en-GB" dirty="0">
                <a:solidFill>
                  <a:schemeClr val="bg2"/>
                </a:solidFill>
              </a:rPr>
              <a:t>It's worth noting that this breaks down into two problems: the durability guarantees for publishing a message and the guarantees when consuming a message.</a:t>
            </a:r>
            <a:br>
              <a:rPr lang="en-GB" dirty="0">
                <a:solidFill>
                  <a:schemeClr val="bg2"/>
                </a:solidFill>
              </a:rPr>
            </a:br>
            <a:endParaRPr lang="en-GB" dirty="0">
              <a:solidFill>
                <a:schemeClr val="bg2"/>
              </a:solidFill>
            </a:endParaRPr>
          </a:p>
          <a:p>
            <a:endParaRPr lang="en-GB" dirty="0">
              <a:solidFill>
                <a:schemeClr val="bg2"/>
              </a:solidFill>
            </a:endParaRPr>
          </a:p>
        </p:txBody>
      </p:sp>
    </p:spTree>
    <p:extLst>
      <p:ext uri="{BB962C8B-B14F-4D97-AF65-F5344CB8AC3E}">
        <p14:creationId xmlns:p14="http://schemas.microsoft.com/office/powerpoint/2010/main" val="3728421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F609FF9A-4FCE-468E-A86A-C9AB525EAE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021E12D4-3A88-428D-8E5E-AF1AFD923D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5" name="Picture 4" descr="A piece of paper on a table&#10;&#10;Description automatically generated with medium confidence">
            <a:extLst>
              <a:ext uri="{FF2B5EF4-FFF2-40B4-BE49-F238E27FC236}">
                <a16:creationId xmlns:a16="http://schemas.microsoft.com/office/drawing/2014/main" id="{BAB528A5-8B22-6040-8C8C-49EFF914FB02}"/>
              </a:ext>
            </a:extLst>
          </p:cNvPr>
          <p:cNvPicPr>
            <a:picLocks noChangeAspect="1"/>
          </p:cNvPicPr>
          <p:nvPr/>
        </p:nvPicPr>
        <p:blipFill rotWithShape="1">
          <a:blip r:embed="rId2">
            <a:alphaModFix amt="60000"/>
          </a:blip>
          <a:srcRect b="16045"/>
          <a:stretch/>
        </p:blipFill>
        <p:spPr>
          <a:xfrm>
            <a:off x="20" y="10"/>
            <a:ext cx="12191980" cy="6857990"/>
          </a:xfrm>
          <a:prstGeom prst="rect">
            <a:avLst/>
          </a:prstGeom>
        </p:spPr>
      </p:pic>
      <p:sp>
        <p:nvSpPr>
          <p:cNvPr id="2" name="Title 1">
            <a:extLst>
              <a:ext uri="{FF2B5EF4-FFF2-40B4-BE49-F238E27FC236}">
                <a16:creationId xmlns:a16="http://schemas.microsoft.com/office/drawing/2014/main" id="{AFB55E30-27AE-5A48-8C08-DED19B259524}"/>
              </a:ext>
            </a:extLst>
          </p:cNvPr>
          <p:cNvSpPr>
            <a:spLocks noGrp="1"/>
          </p:cNvSpPr>
          <p:nvPr>
            <p:ph type="ctrTitle"/>
          </p:nvPr>
        </p:nvSpPr>
        <p:spPr>
          <a:xfrm>
            <a:off x="838200" y="914402"/>
            <a:ext cx="10515600" cy="2985923"/>
          </a:xfrm>
        </p:spPr>
        <p:txBody>
          <a:bodyPr>
            <a:normAutofit/>
          </a:bodyPr>
          <a:lstStyle/>
          <a:p>
            <a:r>
              <a:rPr lang="en-GB" sz="5400" dirty="0">
                <a:solidFill>
                  <a:schemeClr val="bg2"/>
                </a:solidFill>
              </a:rPr>
              <a:t>Overview of Distributed Messaging Systems</a:t>
            </a:r>
            <a:endParaRPr lang="pl-PL" sz="5200" dirty="0">
              <a:solidFill>
                <a:srgbClr val="FFFFFF"/>
              </a:solidFill>
              <a:latin typeface="Roboto Medium" panose="02000000000000000000" pitchFamily="2" charset="0"/>
              <a:ea typeface="Roboto Medium" panose="02000000000000000000" pitchFamily="2" charset="0"/>
            </a:endParaRPr>
          </a:p>
        </p:txBody>
      </p:sp>
      <p:sp>
        <p:nvSpPr>
          <p:cNvPr id="7" name="Subtitle 6">
            <a:extLst>
              <a:ext uri="{FF2B5EF4-FFF2-40B4-BE49-F238E27FC236}">
                <a16:creationId xmlns:a16="http://schemas.microsoft.com/office/drawing/2014/main" id="{F3C7D3FB-2863-CE47-ACE0-FE0A79E076B0}"/>
              </a:ext>
            </a:extLst>
          </p:cNvPr>
          <p:cNvSpPr>
            <a:spLocks noGrp="1"/>
          </p:cNvSpPr>
          <p:nvPr>
            <p:ph type="subTitle" idx="1"/>
          </p:nvPr>
        </p:nvSpPr>
        <p:spPr>
          <a:xfrm>
            <a:off x="838200" y="4072040"/>
            <a:ext cx="10515600" cy="1384310"/>
          </a:xfrm>
        </p:spPr>
        <p:txBody>
          <a:bodyPr>
            <a:normAutofit/>
          </a:bodyPr>
          <a:lstStyle/>
          <a:p>
            <a:endParaRPr lang="en-GB">
              <a:solidFill>
                <a:srgbClr val="FFFFFF"/>
              </a:solidFill>
            </a:endParaRPr>
          </a:p>
        </p:txBody>
      </p:sp>
    </p:spTree>
    <p:extLst>
      <p:ext uri="{BB962C8B-B14F-4D97-AF65-F5344CB8AC3E}">
        <p14:creationId xmlns:p14="http://schemas.microsoft.com/office/powerpoint/2010/main" val="3315878273"/>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pPr fontAlgn="base"/>
            <a:r>
              <a:rPr lang="en-GB" dirty="0">
                <a:solidFill>
                  <a:schemeClr val="bg1"/>
                </a:solidFill>
              </a:rPr>
              <a:t>Message Delivery Semantics</a:t>
            </a:r>
          </a:p>
        </p:txBody>
      </p:sp>
      <p:sp>
        <p:nvSpPr>
          <p:cNvPr id="3" name="Content Placeholder 2">
            <a:extLst>
              <a:ext uri="{FF2B5EF4-FFF2-40B4-BE49-F238E27FC236}">
                <a16:creationId xmlns:a16="http://schemas.microsoft.com/office/drawing/2014/main" id="{5AEACB55-0588-E844-876D-A36CCEE0AB26}"/>
              </a:ext>
            </a:extLst>
          </p:cNvPr>
          <p:cNvSpPr>
            <a:spLocks noGrp="1"/>
          </p:cNvSpPr>
          <p:nvPr>
            <p:ph idx="1"/>
          </p:nvPr>
        </p:nvSpPr>
        <p:spPr/>
        <p:txBody>
          <a:bodyPr>
            <a:normAutofit/>
          </a:bodyPr>
          <a:lstStyle/>
          <a:p>
            <a:r>
              <a:rPr lang="en-GB" dirty="0">
                <a:solidFill>
                  <a:schemeClr val="bg1"/>
                </a:solidFill>
              </a:rPr>
              <a:t>Many systems claim to provide "exactly once" delivery semantics, </a:t>
            </a:r>
          </a:p>
          <a:p>
            <a:r>
              <a:rPr lang="en-GB" dirty="0">
                <a:solidFill>
                  <a:schemeClr val="bg1"/>
                </a:solidFill>
              </a:rPr>
              <a:t>but it is important to read the fine print, </a:t>
            </a:r>
          </a:p>
          <a:p>
            <a:r>
              <a:rPr lang="en-GB" dirty="0">
                <a:solidFill>
                  <a:schemeClr val="bg1"/>
                </a:solidFill>
              </a:rPr>
              <a:t>most of these claims are misleading (i.e. they don't translate to the case where consumers or producers can fail, cases where there are multiple consumer processes, or cases where data written to disk can be lost).</a:t>
            </a:r>
          </a:p>
        </p:txBody>
      </p:sp>
    </p:spTree>
    <p:extLst>
      <p:ext uri="{BB962C8B-B14F-4D97-AF65-F5344CB8AC3E}">
        <p14:creationId xmlns:p14="http://schemas.microsoft.com/office/powerpoint/2010/main" val="2284852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1.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pPr fontAlgn="base"/>
            <a:r>
              <a:rPr lang="en-GB" dirty="0">
                <a:solidFill>
                  <a:schemeClr val="bg1"/>
                </a:solidFill>
              </a:rPr>
              <a:t>Message Delivery Semantics - Producer</a:t>
            </a:r>
          </a:p>
        </p:txBody>
      </p:sp>
      <p:sp>
        <p:nvSpPr>
          <p:cNvPr id="3" name="Content Placeholder 2">
            <a:extLst>
              <a:ext uri="{FF2B5EF4-FFF2-40B4-BE49-F238E27FC236}">
                <a16:creationId xmlns:a16="http://schemas.microsoft.com/office/drawing/2014/main" id="{5AEACB55-0588-E844-876D-A36CCEE0AB26}"/>
              </a:ext>
            </a:extLst>
          </p:cNvPr>
          <p:cNvSpPr>
            <a:spLocks noGrp="1"/>
          </p:cNvSpPr>
          <p:nvPr>
            <p:ph idx="1"/>
          </p:nvPr>
        </p:nvSpPr>
        <p:spPr/>
        <p:txBody>
          <a:bodyPr>
            <a:normAutofit/>
          </a:bodyPr>
          <a:lstStyle/>
          <a:p>
            <a:r>
              <a:rPr lang="en-GB" dirty="0">
                <a:solidFill>
                  <a:schemeClr val="bg1"/>
                </a:solidFill>
              </a:rPr>
              <a:t>Kafka's semantics are straight-forward. When publishing a message we have a notion of the message being "committed" to the log. </a:t>
            </a:r>
          </a:p>
          <a:p>
            <a:r>
              <a:rPr lang="en-GB" dirty="0">
                <a:solidFill>
                  <a:schemeClr val="bg1"/>
                </a:solidFill>
              </a:rPr>
              <a:t>Once a published message is committed it will not be lost as long as one broker that replicates the partition to which this message was written remains "alive".</a:t>
            </a:r>
          </a:p>
        </p:txBody>
      </p:sp>
    </p:spTree>
    <p:extLst>
      <p:ext uri="{BB962C8B-B14F-4D97-AF65-F5344CB8AC3E}">
        <p14:creationId xmlns:p14="http://schemas.microsoft.com/office/powerpoint/2010/main" val="1052322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2.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pPr fontAlgn="base"/>
            <a:r>
              <a:rPr lang="en-GB" dirty="0">
                <a:solidFill>
                  <a:schemeClr val="bg1"/>
                </a:solidFill>
              </a:rPr>
              <a:t>Message Delivery Semantics - Producer</a:t>
            </a:r>
          </a:p>
        </p:txBody>
      </p:sp>
      <p:sp>
        <p:nvSpPr>
          <p:cNvPr id="3" name="Content Placeholder 2">
            <a:extLst>
              <a:ext uri="{FF2B5EF4-FFF2-40B4-BE49-F238E27FC236}">
                <a16:creationId xmlns:a16="http://schemas.microsoft.com/office/drawing/2014/main" id="{5AEACB55-0588-E844-876D-A36CCEE0AB26}"/>
              </a:ext>
            </a:extLst>
          </p:cNvPr>
          <p:cNvSpPr>
            <a:spLocks noGrp="1"/>
          </p:cNvSpPr>
          <p:nvPr>
            <p:ph idx="1"/>
          </p:nvPr>
        </p:nvSpPr>
        <p:spPr/>
        <p:txBody>
          <a:bodyPr>
            <a:normAutofit/>
          </a:bodyPr>
          <a:lstStyle/>
          <a:p>
            <a:r>
              <a:rPr lang="en-GB" dirty="0">
                <a:solidFill>
                  <a:schemeClr val="bg1"/>
                </a:solidFill>
              </a:rPr>
              <a:t>Kafka's semantics are straight-forward. When publishing a message we have a notion of the message being "committed" to the log. </a:t>
            </a:r>
          </a:p>
          <a:p>
            <a:r>
              <a:rPr lang="en-GB" dirty="0">
                <a:solidFill>
                  <a:schemeClr val="bg1"/>
                </a:solidFill>
              </a:rPr>
              <a:t>Once a published message is committed it will not be lost as long as one broker that replicates the partition to which this message was written remains "alive".</a:t>
            </a:r>
          </a:p>
        </p:txBody>
      </p:sp>
    </p:spTree>
    <p:extLst>
      <p:ext uri="{BB962C8B-B14F-4D97-AF65-F5344CB8AC3E}">
        <p14:creationId xmlns:p14="http://schemas.microsoft.com/office/powerpoint/2010/main" val="8833331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3.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pPr fontAlgn="base"/>
            <a:r>
              <a:rPr lang="en-GB" dirty="0">
                <a:solidFill>
                  <a:schemeClr val="bg1"/>
                </a:solidFill>
              </a:rPr>
              <a:t>Message Delivery Semantics - Producer</a:t>
            </a:r>
          </a:p>
        </p:txBody>
      </p:sp>
      <p:sp>
        <p:nvSpPr>
          <p:cNvPr id="3" name="Content Placeholder 2">
            <a:extLst>
              <a:ext uri="{FF2B5EF4-FFF2-40B4-BE49-F238E27FC236}">
                <a16:creationId xmlns:a16="http://schemas.microsoft.com/office/drawing/2014/main" id="{5AEACB55-0588-E844-876D-A36CCEE0AB26}"/>
              </a:ext>
            </a:extLst>
          </p:cNvPr>
          <p:cNvSpPr>
            <a:spLocks noGrp="1"/>
          </p:cNvSpPr>
          <p:nvPr>
            <p:ph idx="1"/>
          </p:nvPr>
        </p:nvSpPr>
        <p:spPr/>
        <p:txBody>
          <a:bodyPr>
            <a:normAutofit/>
          </a:bodyPr>
          <a:lstStyle/>
          <a:p>
            <a:pPr marL="0" indent="0">
              <a:buNone/>
            </a:pPr>
            <a:r>
              <a:rPr lang="en-GB" dirty="0">
                <a:solidFill>
                  <a:schemeClr val="bg1"/>
                </a:solidFill>
              </a:rPr>
              <a:t>Case: </a:t>
            </a:r>
          </a:p>
          <a:p>
            <a:pPr marL="0" indent="0">
              <a:buNone/>
            </a:pPr>
            <a:r>
              <a:rPr lang="en-GB" dirty="0">
                <a:solidFill>
                  <a:schemeClr val="bg1"/>
                </a:solidFill>
              </a:rPr>
              <a:t> if a producer failed to receive a response indicating that a message was committed, it had little choice but to resend the message</a:t>
            </a:r>
          </a:p>
          <a:p>
            <a:pPr marL="0" indent="0">
              <a:buNone/>
            </a:pPr>
            <a:endParaRPr lang="en-GB" dirty="0">
              <a:solidFill>
                <a:schemeClr val="bg1"/>
              </a:solidFill>
            </a:endParaRPr>
          </a:p>
          <a:p>
            <a:r>
              <a:rPr lang="en-GB" dirty="0">
                <a:solidFill>
                  <a:schemeClr val="bg1"/>
                </a:solidFill>
              </a:rPr>
              <a:t>Kafka producer is idempotent this guarantees that resending will not result in duplicate entries in the log</a:t>
            </a:r>
          </a:p>
          <a:p>
            <a:r>
              <a:rPr lang="en-GB" dirty="0">
                <a:solidFill>
                  <a:schemeClr val="bg1"/>
                </a:solidFill>
              </a:rPr>
              <a:t>To achieve this, the broker assigns each producer an ID and deduplicates messages using a sequence number that is sent by the producer along with every message. </a:t>
            </a:r>
          </a:p>
        </p:txBody>
      </p:sp>
    </p:spTree>
    <p:extLst>
      <p:ext uri="{BB962C8B-B14F-4D97-AF65-F5344CB8AC3E}">
        <p14:creationId xmlns:p14="http://schemas.microsoft.com/office/powerpoint/2010/main" val="1421408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4.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pPr fontAlgn="base"/>
            <a:r>
              <a:rPr lang="en-GB" dirty="0">
                <a:solidFill>
                  <a:schemeClr val="bg1"/>
                </a:solidFill>
              </a:rPr>
              <a:t>Message Delivery Semantics - Producer</a:t>
            </a:r>
          </a:p>
        </p:txBody>
      </p:sp>
      <p:sp>
        <p:nvSpPr>
          <p:cNvPr id="3" name="Content Placeholder 2">
            <a:extLst>
              <a:ext uri="{FF2B5EF4-FFF2-40B4-BE49-F238E27FC236}">
                <a16:creationId xmlns:a16="http://schemas.microsoft.com/office/drawing/2014/main" id="{5AEACB55-0588-E844-876D-A36CCEE0AB26}"/>
              </a:ext>
            </a:extLst>
          </p:cNvPr>
          <p:cNvSpPr>
            <a:spLocks noGrp="1"/>
          </p:cNvSpPr>
          <p:nvPr>
            <p:ph idx="1"/>
          </p:nvPr>
        </p:nvSpPr>
        <p:spPr/>
        <p:txBody>
          <a:bodyPr>
            <a:normAutofit/>
          </a:bodyPr>
          <a:lstStyle/>
          <a:p>
            <a:pPr marL="0" indent="0">
              <a:buNone/>
            </a:pPr>
            <a:r>
              <a:rPr lang="en-GB" dirty="0">
                <a:solidFill>
                  <a:schemeClr val="bg1"/>
                </a:solidFill>
              </a:rPr>
              <a:t>Case: </a:t>
            </a:r>
          </a:p>
          <a:p>
            <a:pPr marL="0" indent="0">
              <a:buNone/>
            </a:pPr>
            <a:r>
              <a:rPr lang="en-GB" dirty="0">
                <a:solidFill>
                  <a:schemeClr val="bg1"/>
                </a:solidFill>
              </a:rPr>
              <a:t>Producer sends data to two different topics </a:t>
            </a:r>
          </a:p>
          <a:p>
            <a:pPr marL="0" indent="0">
              <a:buNone/>
            </a:pPr>
            <a:endParaRPr lang="en-GB" dirty="0">
              <a:solidFill>
                <a:schemeClr val="bg1"/>
              </a:solidFill>
            </a:endParaRPr>
          </a:p>
          <a:p>
            <a:r>
              <a:rPr lang="en-GB" dirty="0">
                <a:solidFill>
                  <a:schemeClr val="bg1"/>
                </a:solidFill>
              </a:rPr>
              <a:t>The producer supports the ability to send messages to multiple topic partitions using transaction-like semantics</a:t>
            </a:r>
          </a:p>
          <a:p>
            <a:r>
              <a:rPr lang="en-GB" dirty="0">
                <a:solidFill>
                  <a:schemeClr val="bg1"/>
                </a:solidFill>
              </a:rPr>
              <a:t>either all messages are successfully written or none of them are. </a:t>
            </a:r>
          </a:p>
          <a:p>
            <a:r>
              <a:rPr lang="en-GB" dirty="0">
                <a:solidFill>
                  <a:schemeClr val="bg1"/>
                </a:solidFill>
              </a:rPr>
              <a:t>The main use case for this is exactly-once processing between Kafka topics.</a:t>
            </a:r>
          </a:p>
          <a:p>
            <a:pPr marL="0" indent="0">
              <a:buNone/>
            </a:pPr>
            <a:endParaRPr lang="en-GB" dirty="0">
              <a:solidFill>
                <a:schemeClr val="bg1"/>
              </a:solidFill>
            </a:endParaRPr>
          </a:p>
        </p:txBody>
      </p:sp>
    </p:spTree>
    <p:extLst>
      <p:ext uri="{BB962C8B-B14F-4D97-AF65-F5344CB8AC3E}">
        <p14:creationId xmlns:p14="http://schemas.microsoft.com/office/powerpoint/2010/main" val="2200070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5.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pPr fontAlgn="base"/>
            <a:r>
              <a:rPr lang="en-GB" dirty="0">
                <a:solidFill>
                  <a:schemeClr val="bg1"/>
                </a:solidFill>
              </a:rPr>
              <a:t>Message Delivery Semantics - Producer</a:t>
            </a:r>
          </a:p>
        </p:txBody>
      </p:sp>
      <p:sp>
        <p:nvSpPr>
          <p:cNvPr id="3" name="Content Placeholder 2">
            <a:extLst>
              <a:ext uri="{FF2B5EF4-FFF2-40B4-BE49-F238E27FC236}">
                <a16:creationId xmlns:a16="http://schemas.microsoft.com/office/drawing/2014/main" id="{5AEACB55-0588-E844-876D-A36CCEE0AB26}"/>
              </a:ext>
            </a:extLst>
          </p:cNvPr>
          <p:cNvSpPr>
            <a:spLocks noGrp="1"/>
          </p:cNvSpPr>
          <p:nvPr>
            <p:ph idx="1"/>
          </p:nvPr>
        </p:nvSpPr>
        <p:spPr/>
        <p:txBody>
          <a:bodyPr>
            <a:normAutofit/>
          </a:bodyPr>
          <a:lstStyle/>
          <a:p>
            <a:r>
              <a:rPr lang="en-GB" dirty="0">
                <a:solidFill>
                  <a:schemeClr val="bg1"/>
                </a:solidFill>
              </a:rPr>
              <a:t>Not all use cases require such strong guarantees. </a:t>
            </a:r>
          </a:p>
          <a:p>
            <a:r>
              <a:rPr lang="en-GB" dirty="0">
                <a:solidFill>
                  <a:schemeClr val="bg1"/>
                </a:solidFill>
              </a:rPr>
              <a:t>For uses which are latency sensitive we allow the producer to specify the durability level it desires. </a:t>
            </a:r>
          </a:p>
          <a:p>
            <a:r>
              <a:rPr lang="en-GB" dirty="0">
                <a:solidFill>
                  <a:schemeClr val="bg1"/>
                </a:solidFill>
              </a:rPr>
              <a:t>If the producer specifies that it wants to wait on the message being committed this can take on the order of 10 </a:t>
            </a:r>
            <a:r>
              <a:rPr lang="en-GB" dirty="0" err="1">
                <a:solidFill>
                  <a:schemeClr val="bg1"/>
                </a:solidFill>
              </a:rPr>
              <a:t>ms</a:t>
            </a:r>
            <a:r>
              <a:rPr lang="en-GB" dirty="0">
                <a:solidFill>
                  <a:schemeClr val="bg1"/>
                </a:solidFill>
              </a:rPr>
              <a:t>. </a:t>
            </a:r>
          </a:p>
          <a:p>
            <a:r>
              <a:rPr lang="en-GB" dirty="0">
                <a:solidFill>
                  <a:schemeClr val="bg1"/>
                </a:solidFill>
              </a:rPr>
              <a:t>However the producer can also specify that it wants to perform the send completely asynchronously </a:t>
            </a:r>
          </a:p>
          <a:p>
            <a:r>
              <a:rPr lang="en-GB" dirty="0">
                <a:solidFill>
                  <a:schemeClr val="bg1"/>
                </a:solidFill>
              </a:rPr>
              <a:t>or that it wants to wait only until the leader (but not necessarily the followers) have the message.</a:t>
            </a:r>
          </a:p>
        </p:txBody>
      </p:sp>
    </p:spTree>
    <p:extLst>
      <p:ext uri="{BB962C8B-B14F-4D97-AF65-F5344CB8AC3E}">
        <p14:creationId xmlns:p14="http://schemas.microsoft.com/office/powerpoint/2010/main" val="1186137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48" name="Rectangle 47">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picture containing person, floor&#10;&#10;Description automatically generated">
            <a:extLst>
              <a:ext uri="{FF2B5EF4-FFF2-40B4-BE49-F238E27FC236}">
                <a16:creationId xmlns:a16="http://schemas.microsoft.com/office/drawing/2014/main" id="{4E56D1EF-FB9F-2441-AD53-AD6A7DD50175}"/>
              </a:ext>
            </a:extLst>
          </p:cNvPr>
          <p:cNvPicPr>
            <a:picLocks noChangeAspect="1"/>
          </p:cNvPicPr>
          <p:nvPr/>
        </p:nvPicPr>
        <p:blipFill rotWithShape="1">
          <a:blip r:embed="rId2">
            <a:alphaModFix amt="50000"/>
          </a:blip>
          <a:srcRect t="12192" b="3538"/>
          <a:stretch/>
        </p:blipFill>
        <p:spPr>
          <a:xfrm>
            <a:off x="20" y="1"/>
            <a:ext cx="12191980" cy="6857999"/>
          </a:xfrm>
          <a:prstGeom prst="rect">
            <a:avLst/>
          </a:prstGeom>
        </p:spPr>
      </p:pic>
      <p:sp>
        <p:nvSpPr>
          <p:cNvPr id="7" name="Title 4">
            <a:extLst>
              <a:ext uri="{FF2B5EF4-FFF2-40B4-BE49-F238E27FC236}">
                <a16:creationId xmlns:a16="http://schemas.microsoft.com/office/drawing/2014/main" id="{40435B20-E271-244A-8E6B-E391F5408538}"/>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sz="6000" dirty="0">
                <a:solidFill>
                  <a:srgbClr val="FFFFFF"/>
                </a:solidFill>
              </a:rPr>
              <a:t>Exercise 5</a:t>
            </a:r>
          </a:p>
        </p:txBody>
      </p:sp>
    </p:spTree>
    <p:extLst>
      <p:ext uri="{BB962C8B-B14F-4D97-AF65-F5344CB8AC3E}">
        <p14:creationId xmlns:p14="http://schemas.microsoft.com/office/powerpoint/2010/main" val="2764151374"/>
      </p:ext>
    </p:extLst>
  </p:cSld>
  <p:clrMapOvr>
    <a:overrideClrMapping bg1="dk1" tx1="lt1" bg2="dk2" tx2="lt2" accent1="accent1" accent2="accent2" accent3="accent3" accent4="accent4" accent5="accent5" accent6="accent6" hlink="hlink" folHlink="folHlink"/>
  </p:clrMapOvr>
</p:sld>
</file>

<file path=ppt/slides/slide137.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pPr fontAlgn="base"/>
            <a:r>
              <a:rPr lang="en-GB" dirty="0">
                <a:solidFill>
                  <a:schemeClr val="bg1"/>
                </a:solidFill>
              </a:rPr>
              <a:t>Message Delivery Semantics - Consumer</a:t>
            </a:r>
          </a:p>
        </p:txBody>
      </p:sp>
      <p:sp>
        <p:nvSpPr>
          <p:cNvPr id="3" name="Content Placeholder 2">
            <a:extLst>
              <a:ext uri="{FF2B5EF4-FFF2-40B4-BE49-F238E27FC236}">
                <a16:creationId xmlns:a16="http://schemas.microsoft.com/office/drawing/2014/main" id="{5AEACB55-0588-E844-876D-A36CCEE0AB26}"/>
              </a:ext>
            </a:extLst>
          </p:cNvPr>
          <p:cNvSpPr>
            <a:spLocks noGrp="1"/>
          </p:cNvSpPr>
          <p:nvPr>
            <p:ph idx="1"/>
          </p:nvPr>
        </p:nvSpPr>
        <p:spPr/>
        <p:txBody>
          <a:bodyPr/>
          <a:lstStyle/>
          <a:p>
            <a:r>
              <a:rPr lang="en-GB" dirty="0">
                <a:solidFill>
                  <a:schemeClr val="bg1"/>
                </a:solidFill>
              </a:rPr>
              <a:t>All replicas have the exact same log with the same offsets.</a:t>
            </a:r>
          </a:p>
          <a:p>
            <a:r>
              <a:rPr lang="en-GB" dirty="0">
                <a:solidFill>
                  <a:schemeClr val="bg1"/>
                </a:solidFill>
              </a:rPr>
              <a:t>The consumer controls its position in this log</a:t>
            </a:r>
          </a:p>
          <a:p>
            <a:r>
              <a:rPr lang="en-GB" dirty="0">
                <a:solidFill>
                  <a:schemeClr val="bg1"/>
                </a:solidFill>
              </a:rPr>
              <a:t>If the consumer never crashed it could just store this position in memory </a:t>
            </a:r>
          </a:p>
          <a:p>
            <a:r>
              <a:rPr lang="en-GB" dirty="0">
                <a:solidFill>
                  <a:schemeClr val="bg1"/>
                </a:solidFill>
              </a:rPr>
              <a:t>If the consumer fails we need to choose position from which to start processing</a:t>
            </a:r>
          </a:p>
          <a:p>
            <a:r>
              <a:rPr lang="en-GB" dirty="0">
                <a:solidFill>
                  <a:schemeClr val="bg1"/>
                </a:solidFill>
              </a:rPr>
              <a:t>We have several options for processing the messages and updating its position.</a:t>
            </a:r>
          </a:p>
        </p:txBody>
      </p:sp>
    </p:spTree>
    <p:extLst>
      <p:ext uri="{BB962C8B-B14F-4D97-AF65-F5344CB8AC3E}">
        <p14:creationId xmlns:p14="http://schemas.microsoft.com/office/powerpoint/2010/main" val="1854716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8.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pPr fontAlgn="base"/>
            <a:r>
              <a:rPr lang="en-GB" dirty="0">
                <a:solidFill>
                  <a:schemeClr val="bg1"/>
                </a:solidFill>
              </a:rPr>
              <a:t>Consumer - at-most-once</a:t>
            </a:r>
          </a:p>
        </p:txBody>
      </p:sp>
      <p:sp>
        <p:nvSpPr>
          <p:cNvPr id="3" name="Content Placeholder 2">
            <a:extLst>
              <a:ext uri="{FF2B5EF4-FFF2-40B4-BE49-F238E27FC236}">
                <a16:creationId xmlns:a16="http://schemas.microsoft.com/office/drawing/2014/main" id="{5AEACB55-0588-E844-876D-A36CCEE0AB26}"/>
              </a:ext>
            </a:extLst>
          </p:cNvPr>
          <p:cNvSpPr>
            <a:spLocks noGrp="1"/>
          </p:cNvSpPr>
          <p:nvPr>
            <p:ph idx="1"/>
          </p:nvPr>
        </p:nvSpPr>
        <p:spPr/>
        <p:txBody>
          <a:bodyPr/>
          <a:lstStyle/>
          <a:p>
            <a:r>
              <a:rPr lang="en-GB" dirty="0">
                <a:solidFill>
                  <a:schemeClr val="bg1"/>
                </a:solidFill>
              </a:rPr>
              <a:t>It can read the messages, then save its position in the log, and finally process the messages. </a:t>
            </a:r>
          </a:p>
          <a:p>
            <a:r>
              <a:rPr lang="en-GB" dirty="0">
                <a:solidFill>
                  <a:schemeClr val="bg1"/>
                </a:solidFill>
              </a:rPr>
              <a:t>the consumer may crash after saving its position but before saving the output of its message </a:t>
            </a:r>
          </a:p>
          <a:p>
            <a:r>
              <a:rPr lang="en-GB" dirty="0">
                <a:solidFill>
                  <a:schemeClr val="bg1"/>
                </a:solidFill>
              </a:rPr>
              <a:t>In this case the process that took over processing would start at the saved position even though a few messages prior to that position had not been processed. </a:t>
            </a:r>
          </a:p>
          <a:p>
            <a:r>
              <a:rPr lang="en-GB" dirty="0">
                <a:solidFill>
                  <a:schemeClr val="bg1"/>
                </a:solidFill>
              </a:rPr>
              <a:t>This corresponds to "at-most-once" semantics as in the case of a consumer failure messages may not be processed.</a:t>
            </a:r>
          </a:p>
          <a:p>
            <a:endParaRPr lang="en-GB" dirty="0">
              <a:solidFill>
                <a:schemeClr val="bg1"/>
              </a:solidFill>
            </a:endParaRPr>
          </a:p>
        </p:txBody>
      </p:sp>
    </p:spTree>
    <p:extLst>
      <p:ext uri="{BB962C8B-B14F-4D97-AF65-F5344CB8AC3E}">
        <p14:creationId xmlns:p14="http://schemas.microsoft.com/office/powerpoint/2010/main" val="3749338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9.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pPr fontAlgn="base"/>
            <a:r>
              <a:rPr lang="en-GB" dirty="0">
                <a:solidFill>
                  <a:schemeClr val="bg1"/>
                </a:solidFill>
              </a:rPr>
              <a:t>Consumer – at-least-once</a:t>
            </a:r>
          </a:p>
        </p:txBody>
      </p:sp>
      <p:sp>
        <p:nvSpPr>
          <p:cNvPr id="3" name="Content Placeholder 2">
            <a:extLst>
              <a:ext uri="{FF2B5EF4-FFF2-40B4-BE49-F238E27FC236}">
                <a16:creationId xmlns:a16="http://schemas.microsoft.com/office/drawing/2014/main" id="{5AEACB55-0588-E844-876D-A36CCEE0AB26}"/>
              </a:ext>
            </a:extLst>
          </p:cNvPr>
          <p:cNvSpPr>
            <a:spLocks noGrp="1"/>
          </p:cNvSpPr>
          <p:nvPr>
            <p:ph idx="1"/>
          </p:nvPr>
        </p:nvSpPr>
        <p:spPr/>
        <p:txBody>
          <a:bodyPr>
            <a:normAutofit fontScale="92500" lnSpcReduction="20000"/>
          </a:bodyPr>
          <a:lstStyle/>
          <a:p>
            <a:r>
              <a:rPr lang="en-GB" dirty="0">
                <a:solidFill>
                  <a:schemeClr val="bg1"/>
                </a:solidFill>
              </a:rPr>
              <a:t>It can read the messages, process the messages, and finally save its position. </a:t>
            </a:r>
          </a:p>
          <a:p>
            <a:r>
              <a:rPr lang="en-GB" dirty="0">
                <a:solidFill>
                  <a:schemeClr val="bg1"/>
                </a:solidFill>
              </a:rPr>
              <a:t>In this case there is a possibility that the consumer process crashes after processing messages but before saving its position. </a:t>
            </a:r>
          </a:p>
          <a:p>
            <a:r>
              <a:rPr lang="en-GB" dirty="0">
                <a:solidFill>
                  <a:schemeClr val="bg1"/>
                </a:solidFill>
              </a:rPr>
              <a:t>In this case when the new process takes over the first few messages it receives will already have been processed. </a:t>
            </a:r>
          </a:p>
          <a:p>
            <a:r>
              <a:rPr lang="en-GB" dirty="0">
                <a:solidFill>
                  <a:schemeClr val="bg1"/>
                </a:solidFill>
              </a:rPr>
              <a:t>This corresponds to the "at-least-once" semantics in the case of consumer failure. </a:t>
            </a:r>
          </a:p>
          <a:p>
            <a:r>
              <a:rPr lang="en-GB" dirty="0">
                <a:solidFill>
                  <a:schemeClr val="bg1"/>
                </a:solidFill>
              </a:rPr>
              <a:t>In many cases messages have a primary key and so the updates are idempotent (receiving the same message twice just overwrites a record with another copy of itself).</a:t>
            </a:r>
            <a:br>
              <a:rPr lang="en-GB" dirty="0">
                <a:solidFill>
                  <a:schemeClr val="bg1"/>
                </a:solidFill>
              </a:rPr>
            </a:br>
            <a:endParaRPr lang="en-GB" dirty="0">
              <a:solidFill>
                <a:schemeClr val="bg1"/>
              </a:solidFill>
            </a:endParaRPr>
          </a:p>
        </p:txBody>
      </p:sp>
    </p:spTree>
    <p:extLst>
      <p:ext uri="{BB962C8B-B14F-4D97-AF65-F5344CB8AC3E}">
        <p14:creationId xmlns:p14="http://schemas.microsoft.com/office/powerpoint/2010/main" val="3878492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9C83DE-E8AE-C64D-B42B-49F505F8D636}"/>
              </a:ext>
            </a:extLst>
          </p:cNvPr>
          <p:cNvSpPr>
            <a:spLocks noGrp="1"/>
          </p:cNvSpPr>
          <p:nvPr>
            <p:ph idx="1"/>
          </p:nvPr>
        </p:nvSpPr>
        <p:spPr/>
        <p:txBody>
          <a:bodyPr>
            <a:normAutofit/>
          </a:bodyPr>
          <a:lstStyle/>
          <a:p>
            <a:pPr>
              <a:buClr>
                <a:schemeClr val="accent1"/>
              </a:buClr>
            </a:pPr>
            <a:endParaRPr lang="pl-PL" dirty="0">
              <a:solidFill>
                <a:schemeClr val="bg1"/>
              </a:solidFill>
            </a:endParaRPr>
          </a:p>
          <a:p>
            <a:pPr>
              <a:buClr>
                <a:schemeClr val="accent1"/>
              </a:buClr>
            </a:pPr>
            <a:r>
              <a:rPr lang="pl-PL" dirty="0" err="1">
                <a:solidFill>
                  <a:schemeClr val="bg1"/>
                </a:solidFill>
              </a:rPr>
              <a:t>What’s</a:t>
            </a:r>
            <a:r>
              <a:rPr lang="pl-PL" dirty="0">
                <a:solidFill>
                  <a:schemeClr val="bg1"/>
                </a:solidFill>
              </a:rPr>
              <a:t> Apache Kafka</a:t>
            </a:r>
          </a:p>
          <a:p>
            <a:pPr>
              <a:buClr>
                <a:schemeClr val="accent1"/>
              </a:buClr>
            </a:pPr>
            <a:r>
              <a:rPr lang="en-GB" dirty="0">
                <a:solidFill>
                  <a:schemeClr val="bg1"/>
                </a:solidFill>
              </a:rPr>
              <a:t>When it's worth to use Apache Kafka</a:t>
            </a:r>
          </a:p>
          <a:p>
            <a:pPr>
              <a:buClr>
                <a:schemeClr val="accent1"/>
              </a:buClr>
            </a:pPr>
            <a:r>
              <a:rPr lang="pl-PL" dirty="0" err="1">
                <a:solidFill>
                  <a:schemeClr val="bg1"/>
                </a:solidFill>
              </a:rPr>
              <a:t>Use</a:t>
            </a:r>
            <a:r>
              <a:rPr lang="pl-PL" dirty="0">
                <a:solidFill>
                  <a:schemeClr val="bg1"/>
                </a:solidFill>
              </a:rPr>
              <a:t> </a:t>
            </a:r>
            <a:r>
              <a:rPr lang="pl-PL" dirty="0" err="1">
                <a:solidFill>
                  <a:schemeClr val="bg1"/>
                </a:solidFill>
              </a:rPr>
              <a:t>cases</a:t>
            </a:r>
            <a:endParaRPr lang="pl-PL" dirty="0">
              <a:solidFill>
                <a:schemeClr val="bg1"/>
              </a:solidFill>
            </a:endParaRPr>
          </a:p>
          <a:p>
            <a:pPr>
              <a:buClr>
                <a:schemeClr val="accent1"/>
              </a:buClr>
            </a:pPr>
            <a:r>
              <a:rPr lang="pl-PL" dirty="0" err="1">
                <a:solidFill>
                  <a:schemeClr val="bg1"/>
                </a:solidFill>
              </a:rPr>
              <a:t>Alternatives</a:t>
            </a:r>
            <a:r>
              <a:rPr lang="pl-PL" dirty="0">
                <a:solidFill>
                  <a:schemeClr val="bg1"/>
                </a:solidFill>
              </a:rPr>
              <a:t> to Apache Kafka</a:t>
            </a:r>
          </a:p>
          <a:p>
            <a:pPr>
              <a:buClr>
                <a:schemeClr val="accent1"/>
              </a:buClr>
            </a:pPr>
            <a:r>
              <a:rPr lang="pl-PL" dirty="0" err="1">
                <a:solidFill>
                  <a:schemeClr val="bg1"/>
                </a:solidFill>
              </a:rPr>
              <a:t>Summary</a:t>
            </a:r>
            <a:r>
              <a:rPr lang="pl-PL" dirty="0">
                <a:solidFill>
                  <a:schemeClr val="bg1"/>
                </a:solidFill>
              </a:rPr>
              <a:t> of part 1</a:t>
            </a:r>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en-GB" dirty="0">
                <a:solidFill>
                  <a:schemeClr val="bg2"/>
                </a:solidFill>
              </a:rPr>
              <a:t>Overview of Distributed Messaging Systems</a:t>
            </a:r>
          </a:p>
        </p:txBody>
      </p:sp>
    </p:spTree>
    <p:extLst>
      <p:ext uri="{BB962C8B-B14F-4D97-AF65-F5344CB8AC3E}">
        <p14:creationId xmlns:p14="http://schemas.microsoft.com/office/powerpoint/2010/main" val="4291371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0.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pPr fontAlgn="base"/>
            <a:r>
              <a:rPr lang="en-GB" i="1" dirty="0">
                <a:solidFill>
                  <a:schemeClr val="bg2"/>
                </a:solidFill>
              </a:rPr>
              <a:t>Consumer - Exactly once</a:t>
            </a:r>
            <a:endParaRPr lang="en-GB" dirty="0">
              <a:solidFill>
                <a:schemeClr val="bg1"/>
              </a:solidFill>
            </a:endParaRPr>
          </a:p>
        </p:txBody>
      </p:sp>
      <p:sp>
        <p:nvSpPr>
          <p:cNvPr id="3" name="Content Placeholder 2">
            <a:extLst>
              <a:ext uri="{FF2B5EF4-FFF2-40B4-BE49-F238E27FC236}">
                <a16:creationId xmlns:a16="http://schemas.microsoft.com/office/drawing/2014/main" id="{5AEACB55-0588-E844-876D-A36CCEE0AB26}"/>
              </a:ext>
            </a:extLst>
          </p:cNvPr>
          <p:cNvSpPr>
            <a:spLocks noGrp="1"/>
          </p:cNvSpPr>
          <p:nvPr>
            <p:ph idx="1"/>
          </p:nvPr>
        </p:nvSpPr>
        <p:spPr/>
        <p:txBody>
          <a:bodyPr/>
          <a:lstStyle/>
          <a:p>
            <a:r>
              <a:rPr lang="en-GB" dirty="0">
                <a:solidFill>
                  <a:schemeClr val="bg1"/>
                </a:solidFill>
              </a:rPr>
              <a:t>When consuming from a Kafka topic and producing to another topic (as in a </a:t>
            </a:r>
            <a:r>
              <a:rPr lang="en-GB" dirty="0">
                <a:solidFill>
                  <a:schemeClr val="bg1"/>
                </a:solidFill>
                <a:hlinkClick r:id="rId2">
                  <a:extLst>
                    <a:ext uri="{A12FA001-AC4F-418D-AE19-62706E023703}">
                      <ahyp:hlinkClr xmlns:ahyp="http://schemas.microsoft.com/office/drawing/2018/hyperlinkcolor" val="tx"/>
                    </a:ext>
                  </a:extLst>
                </a:hlinkClick>
              </a:rPr>
              <a:t>Kafka Streams</a:t>
            </a:r>
            <a:r>
              <a:rPr lang="en-GB" dirty="0">
                <a:solidFill>
                  <a:schemeClr val="bg1"/>
                </a:solidFill>
              </a:rPr>
              <a:t> application), we can leverage the new transactional producer capabilities</a:t>
            </a:r>
          </a:p>
          <a:p>
            <a:r>
              <a:rPr lang="en-GB" dirty="0">
                <a:solidFill>
                  <a:schemeClr val="bg1"/>
                </a:solidFill>
              </a:rPr>
              <a:t>The consumer's position is stored as a message in a topic, so we can write the offset to Kafka in the same transaction as the output topics receiving the processed data</a:t>
            </a:r>
          </a:p>
          <a:p>
            <a:r>
              <a:rPr lang="en-GB" dirty="0">
                <a:solidFill>
                  <a:schemeClr val="bg1"/>
                </a:solidFill>
              </a:rPr>
              <a:t>If the transaction is aborted, the consumer's position will revert to its old value and the produced data on the output topics will not be visible to other consumers, depending on their "isolation level."</a:t>
            </a:r>
          </a:p>
        </p:txBody>
      </p:sp>
    </p:spTree>
    <p:extLst>
      <p:ext uri="{BB962C8B-B14F-4D97-AF65-F5344CB8AC3E}">
        <p14:creationId xmlns:p14="http://schemas.microsoft.com/office/powerpoint/2010/main" val="4029984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1.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pPr fontAlgn="base"/>
            <a:r>
              <a:rPr lang="en-GB" i="1" dirty="0">
                <a:solidFill>
                  <a:schemeClr val="bg2"/>
                </a:solidFill>
              </a:rPr>
              <a:t>Consumer - Exactly once</a:t>
            </a:r>
            <a:endParaRPr lang="en-GB" dirty="0">
              <a:solidFill>
                <a:schemeClr val="bg1"/>
              </a:solidFill>
            </a:endParaRPr>
          </a:p>
        </p:txBody>
      </p:sp>
      <p:sp>
        <p:nvSpPr>
          <p:cNvPr id="3" name="Content Placeholder 2">
            <a:extLst>
              <a:ext uri="{FF2B5EF4-FFF2-40B4-BE49-F238E27FC236}">
                <a16:creationId xmlns:a16="http://schemas.microsoft.com/office/drawing/2014/main" id="{5AEACB55-0588-E844-876D-A36CCEE0AB26}"/>
              </a:ext>
            </a:extLst>
          </p:cNvPr>
          <p:cNvSpPr>
            <a:spLocks noGrp="1"/>
          </p:cNvSpPr>
          <p:nvPr>
            <p:ph idx="1"/>
          </p:nvPr>
        </p:nvSpPr>
        <p:spPr/>
        <p:txBody>
          <a:bodyPr/>
          <a:lstStyle/>
          <a:p>
            <a:r>
              <a:rPr lang="en-GB" dirty="0">
                <a:solidFill>
                  <a:schemeClr val="bg1"/>
                </a:solidFill>
              </a:rPr>
              <a:t>When writing to an external system, the limitation is in the need to coordinate the consumer's position with what is actually stored as output. </a:t>
            </a:r>
          </a:p>
          <a:p>
            <a:r>
              <a:rPr lang="en-GB" dirty="0">
                <a:solidFill>
                  <a:schemeClr val="bg1"/>
                </a:solidFill>
              </a:rPr>
              <a:t>The classic way of achieving this would be to introduce a two-phase commit between the storage of the consumer position and the storage of the consumers output.</a:t>
            </a:r>
          </a:p>
        </p:txBody>
      </p:sp>
    </p:spTree>
    <p:extLst>
      <p:ext uri="{BB962C8B-B14F-4D97-AF65-F5344CB8AC3E}">
        <p14:creationId xmlns:p14="http://schemas.microsoft.com/office/powerpoint/2010/main" val="3267553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2.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pPr fontAlgn="base"/>
            <a:r>
              <a:rPr lang="en-GB" i="1" dirty="0">
                <a:solidFill>
                  <a:schemeClr val="bg2"/>
                </a:solidFill>
              </a:rPr>
              <a:t>Consumer – Isolation level</a:t>
            </a:r>
            <a:endParaRPr lang="en-GB" dirty="0">
              <a:solidFill>
                <a:schemeClr val="bg1"/>
              </a:solidFill>
            </a:endParaRPr>
          </a:p>
        </p:txBody>
      </p:sp>
      <p:sp>
        <p:nvSpPr>
          <p:cNvPr id="3" name="Content Placeholder 2">
            <a:extLst>
              <a:ext uri="{FF2B5EF4-FFF2-40B4-BE49-F238E27FC236}">
                <a16:creationId xmlns:a16="http://schemas.microsoft.com/office/drawing/2014/main" id="{5AEACB55-0588-E844-876D-A36CCEE0AB26}"/>
              </a:ext>
            </a:extLst>
          </p:cNvPr>
          <p:cNvSpPr>
            <a:spLocks noGrp="1"/>
          </p:cNvSpPr>
          <p:nvPr>
            <p:ph idx="1"/>
          </p:nvPr>
        </p:nvSpPr>
        <p:spPr/>
        <p:txBody>
          <a:bodyPr/>
          <a:lstStyle/>
          <a:p>
            <a:r>
              <a:rPr lang="en-GB" dirty="0" err="1">
                <a:solidFill>
                  <a:schemeClr val="bg1"/>
                </a:solidFill>
              </a:rPr>
              <a:t>read_committed</a:t>
            </a:r>
            <a:r>
              <a:rPr lang="en-GB" dirty="0">
                <a:solidFill>
                  <a:schemeClr val="bg1"/>
                </a:solidFill>
              </a:rPr>
              <a:t> - ensures that we don't read any transactional messages before the transaction completes.</a:t>
            </a:r>
          </a:p>
          <a:p>
            <a:endParaRPr lang="en-GB" dirty="0">
              <a:solidFill>
                <a:schemeClr val="bg1"/>
              </a:solidFill>
            </a:endParaRPr>
          </a:p>
          <a:p>
            <a:endParaRPr lang="en-GB" dirty="0">
              <a:solidFill>
                <a:schemeClr val="bg1"/>
              </a:solidFill>
            </a:endParaRPr>
          </a:p>
          <a:p>
            <a:r>
              <a:rPr lang="en-GB" dirty="0" err="1">
                <a:solidFill>
                  <a:schemeClr val="bg1"/>
                </a:solidFill>
              </a:rPr>
              <a:t>read_uncommitted</a:t>
            </a:r>
            <a:r>
              <a:rPr lang="en-GB" dirty="0">
                <a:solidFill>
                  <a:schemeClr val="bg1"/>
                </a:solidFill>
              </a:rPr>
              <a:t> – default value prior to Kafka 3.0 – allows to read records from topic even if they are not </a:t>
            </a:r>
            <a:r>
              <a:rPr lang="en-GB" dirty="0" err="1">
                <a:solidFill>
                  <a:schemeClr val="bg1"/>
                </a:solidFill>
              </a:rPr>
              <a:t>commited</a:t>
            </a:r>
            <a:endParaRPr lang="en-GB" dirty="0">
              <a:solidFill>
                <a:schemeClr val="bg1"/>
              </a:solidFill>
            </a:endParaRPr>
          </a:p>
        </p:txBody>
      </p:sp>
    </p:spTree>
    <p:extLst>
      <p:ext uri="{BB962C8B-B14F-4D97-AF65-F5344CB8AC3E}">
        <p14:creationId xmlns:p14="http://schemas.microsoft.com/office/powerpoint/2010/main" val="1243109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48" name="Rectangle 47">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picture containing person, floor&#10;&#10;Description automatically generated">
            <a:extLst>
              <a:ext uri="{FF2B5EF4-FFF2-40B4-BE49-F238E27FC236}">
                <a16:creationId xmlns:a16="http://schemas.microsoft.com/office/drawing/2014/main" id="{4E56D1EF-FB9F-2441-AD53-AD6A7DD50175}"/>
              </a:ext>
            </a:extLst>
          </p:cNvPr>
          <p:cNvPicPr>
            <a:picLocks noChangeAspect="1"/>
          </p:cNvPicPr>
          <p:nvPr/>
        </p:nvPicPr>
        <p:blipFill rotWithShape="1">
          <a:blip r:embed="rId2">
            <a:alphaModFix amt="50000"/>
          </a:blip>
          <a:srcRect t="12192" b="3538"/>
          <a:stretch/>
        </p:blipFill>
        <p:spPr>
          <a:xfrm>
            <a:off x="20" y="1"/>
            <a:ext cx="12191980" cy="6857999"/>
          </a:xfrm>
          <a:prstGeom prst="rect">
            <a:avLst/>
          </a:prstGeom>
        </p:spPr>
      </p:pic>
      <p:sp>
        <p:nvSpPr>
          <p:cNvPr id="7" name="Title 4">
            <a:extLst>
              <a:ext uri="{FF2B5EF4-FFF2-40B4-BE49-F238E27FC236}">
                <a16:creationId xmlns:a16="http://schemas.microsoft.com/office/drawing/2014/main" id="{40435B20-E271-244A-8E6B-E391F5408538}"/>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sz="6000" dirty="0">
                <a:solidFill>
                  <a:srgbClr val="FFFFFF"/>
                </a:solidFill>
              </a:rPr>
              <a:t>Exercise 6</a:t>
            </a:r>
          </a:p>
        </p:txBody>
      </p:sp>
    </p:spTree>
    <p:extLst>
      <p:ext uri="{BB962C8B-B14F-4D97-AF65-F5344CB8AC3E}">
        <p14:creationId xmlns:p14="http://schemas.microsoft.com/office/powerpoint/2010/main" val="1394533637"/>
      </p:ext>
    </p:extLst>
  </p:cSld>
  <p:clrMapOvr>
    <a:overrideClrMapping bg1="dk1" tx1="lt1" bg2="dk2" tx2="lt2" accent1="accent1" accent2="accent2" accent3="accent3" accent4="accent4" accent5="accent5" accent6="accent6" hlink="hlink" folHlink="folHlink"/>
  </p:clrMapOvr>
</p:sld>
</file>

<file path=ppt/slides/slide1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E20EB187-900F-4AF5-813B-101456D9F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8C739E4B-57CC-1A45-9F45-2F0920123D1C}"/>
              </a:ext>
            </a:extLst>
          </p:cNvPr>
          <p:cNvPicPr>
            <a:picLocks noChangeAspect="1"/>
          </p:cNvPicPr>
          <p:nvPr/>
        </p:nvPicPr>
        <p:blipFill rotWithShape="1">
          <a:blip r:embed="rId2">
            <a:alphaModFix amt="50000"/>
          </a:blip>
          <a:srcRect t="7823" b="7908"/>
          <a:stretch/>
        </p:blipFill>
        <p:spPr>
          <a:xfrm>
            <a:off x="20" y="1"/>
            <a:ext cx="12191980" cy="6857999"/>
          </a:xfrm>
          <a:prstGeom prst="rect">
            <a:avLst/>
          </a:prstGeom>
        </p:spPr>
      </p:pic>
      <p:sp>
        <p:nvSpPr>
          <p:cNvPr id="7" name="Title 4">
            <a:extLst>
              <a:ext uri="{FF2B5EF4-FFF2-40B4-BE49-F238E27FC236}">
                <a16:creationId xmlns:a16="http://schemas.microsoft.com/office/drawing/2014/main" id="{40435B20-E271-244A-8E6B-E391F5408538}"/>
              </a:ext>
            </a:extLst>
          </p:cNvPr>
          <p:cNvSpPr>
            <a:spLocks noGrp="1"/>
          </p:cNvSpPr>
          <p:nvPr>
            <p:ph type="title"/>
          </p:nvPr>
        </p:nvSpPr>
        <p:spPr>
          <a:xfrm>
            <a:off x="4387349" y="1200152"/>
            <a:ext cx="6897171" cy="4457696"/>
          </a:xfrm>
        </p:spPr>
        <p:txBody>
          <a:bodyPr vert="horz" lIns="91440" tIns="45720" rIns="91440" bIns="45720" rtlCol="0" anchor="ctr">
            <a:normAutofit/>
          </a:bodyPr>
          <a:lstStyle/>
          <a:p>
            <a:r>
              <a:rPr lang="en-GB" sz="5400" dirty="0"/>
              <a:t>Replication</a:t>
            </a:r>
          </a:p>
        </p:txBody>
      </p:sp>
      <p:cxnSp>
        <p:nvCxnSpPr>
          <p:cNvPr id="34" name="Straight Connector 33">
            <a:extLst>
              <a:ext uri="{FF2B5EF4-FFF2-40B4-BE49-F238E27FC236}">
                <a16:creationId xmlns:a16="http://schemas.microsoft.com/office/drawing/2014/main" id="{624D17C8-E9C2-48A4-AA36-D7048A6CCC4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5891" y="2286000"/>
            <a:ext cx="0" cy="228600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89156305"/>
      </p:ext>
    </p:extLst>
  </p:cSld>
  <p:clrMapOvr>
    <a:overrideClrMapping bg1="dk1" tx1="lt1" bg2="dk2" tx2="lt2" accent1="accent1" accent2="accent2" accent3="accent3" accent4="accent4" accent5="accent5" accent6="accent6" hlink="hlink" folHlink="folHlink"/>
  </p:clrMapOvr>
</p:sld>
</file>

<file path=ppt/slides/slide145.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pl-PL" dirty="0">
                <a:solidFill>
                  <a:schemeClr val="bg1"/>
                </a:solidFill>
              </a:rPr>
              <a:t>Replication</a:t>
            </a:r>
          </a:p>
        </p:txBody>
      </p:sp>
      <p:sp>
        <p:nvSpPr>
          <p:cNvPr id="6" name="Content Placeholder 5">
            <a:extLst>
              <a:ext uri="{FF2B5EF4-FFF2-40B4-BE49-F238E27FC236}">
                <a16:creationId xmlns:a16="http://schemas.microsoft.com/office/drawing/2014/main" id="{24D5AFD9-797D-2440-A45F-96BC8F3A41D0}"/>
              </a:ext>
            </a:extLst>
          </p:cNvPr>
          <p:cNvSpPr>
            <a:spLocks noGrp="1"/>
          </p:cNvSpPr>
          <p:nvPr>
            <p:ph idx="1"/>
          </p:nvPr>
        </p:nvSpPr>
        <p:spPr/>
        <p:txBody>
          <a:bodyPr/>
          <a:lstStyle/>
          <a:p>
            <a:r>
              <a:rPr lang="en-GB" dirty="0">
                <a:solidFill>
                  <a:schemeClr val="bg1"/>
                </a:solidFill>
              </a:rPr>
              <a:t>Kafka replicates the log for each topic's partitions across a configurable number of servers</a:t>
            </a:r>
          </a:p>
          <a:p>
            <a:r>
              <a:rPr lang="en-GB" dirty="0">
                <a:solidFill>
                  <a:schemeClr val="bg1"/>
                </a:solidFill>
              </a:rPr>
              <a:t>You can set this replication factor on a topic-by-topic basis</a:t>
            </a:r>
          </a:p>
          <a:p>
            <a:r>
              <a:rPr lang="en-GB" dirty="0">
                <a:solidFill>
                  <a:schemeClr val="bg1"/>
                </a:solidFill>
              </a:rPr>
              <a:t>This allows automatic failover to these replicas when a server in the cluster fails</a:t>
            </a:r>
          </a:p>
          <a:p>
            <a:r>
              <a:rPr lang="en-GB" dirty="0">
                <a:solidFill>
                  <a:schemeClr val="bg1"/>
                </a:solidFill>
              </a:rPr>
              <a:t>The fundamental guarantee a log replication algorithm must provide is that if we tell the client a message is committed, and the leader fails, the new leader we elect must also have that message.</a:t>
            </a:r>
            <a:endParaRPr lang="pl-PL" dirty="0">
              <a:solidFill>
                <a:schemeClr val="bg1"/>
              </a:solidFill>
            </a:endParaRPr>
          </a:p>
        </p:txBody>
      </p:sp>
    </p:spTree>
    <p:extLst>
      <p:ext uri="{BB962C8B-B14F-4D97-AF65-F5344CB8AC3E}">
        <p14:creationId xmlns:p14="http://schemas.microsoft.com/office/powerpoint/2010/main" val="3133071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46.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pl-PL" dirty="0" err="1">
                <a:solidFill>
                  <a:schemeClr val="bg1"/>
                </a:solidFill>
              </a:rPr>
              <a:t>Replicas</a:t>
            </a:r>
            <a:endParaRPr lang="pl-PL" dirty="0">
              <a:solidFill>
                <a:schemeClr val="bg1"/>
              </a:solidFill>
            </a:endParaRPr>
          </a:p>
        </p:txBody>
      </p:sp>
      <p:sp>
        <p:nvSpPr>
          <p:cNvPr id="8" name="Content Placeholder 7">
            <a:extLst>
              <a:ext uri="{FF2B5EF4-FFF2-40B4-BE49-F238E27FC236}">
                <a16:creationId xmlns:a16="http://schemas.microsoft.com/office/drawing/2014/main" id="{8DC36335-78B3-714A-B20A-0EDFA6349C79}"/>
              </a:ext>
            </a:extLst>
          </p:cNvPr>
          <p:cNvSpPr>
            <a:spLocks noGrp="1"/>
          </p:cNvSpPr>
          <p:nvPr>
            <p:ph idx="1"/>
          </p:nvPr>
        </p:nvSpPr>
        <p:spPr/>
        <p:txBody>
          <a:bodyPr>
            <a:normAutofit/>
          </a:bodyPr>
          <a:lstStyle/>
          <a:p>
            <a:r>
              <a:rPr lang="pl-PL" b="1" dirty="0" err="1">
                <a:solidFill>
                  <a:schemeClr val="bg1"/>
                </a:solidFill>
              </a:rPr>
              <a:t>Replica</a:t>
            </a:r>
            <a:r>
              <a:rPr lang="pl-PL" dirty="0">
                <a:solidFill>
                  <a:schemeClr val="bg1"/>
                </a:solidFill>
              </a:rPr>
              <a:t> </a:t>
            </a:r>
            <a:r>
              <a:rPr lang="pl-PL" dirty="0" err="1">
                <a:solidFill>
                  <a:schemeClr val="bg1"/>
                </a:solidFill>
              </a:rPr>
              <a:t>is</a:t>
            </a:r>
            <a:r>
              <a:rPr lang="pl-PL" dirty="0">
                <a:solidFill>
                  <a:schemeClr val="bg1"/>
                </a:solidFill>
              </a:rPr>
              <a:t> a backup of a </a:t>
            </a:r>
            <a:r>
              <a:rPr lang="pl-PL" dirty="0" err="1">
                <a:solidFill>
                  <a:schemeClr val="bg1"/>
                </a:solidFill>
              </a:rPr>
              <a:t>partition</a:t>
            </a:r>
            <a:endParaRPr lang="pl-PL" dirty="0">
              <a:solidFill>
                <a:schemeClr val="bg1"/>
              </a:solidFill>
            </a:endParaRPr>
          </a:p>
          <a:p>
            <a:r>
              <a:rPr lang="pl-PL" dirty="0">
                <a:solidFill>
                  <a:schemeClr val="bg1"/>
                </a:solidFill>
              </a:rPr>
              <a:t>Replication </a:t>
            </a:r>
            <a:r>
              <a:rPr lang="pl-PL" dirty="0" err="1">
                <a:solidFill>
                  <a:schemeClr val="bg1"/>
                </a:solidFill>
              </a:rPr>
              <a:t>factor</a:t>
            </a:r>
            <a:r>
              <a:rPr lang="pl-PL" dirty="0">
                <a:solidFill>
                  <a:schemeClr val="bg1"/>
                </a:solidFill>
              </a:rPr>
              <a:t> </a:t>
            </a:r>
            <a:r>
              <a:rPr lang="pl-PL" dirty="0" err="1">
                <a:solidFill>
                  <a:schemeClr val="bg1"/>
                </a:solidFill>
              </a:rPr>
              <a:t>tells</a:t>
            </a:r>
            <a:r>
              <a:rPr lang="pl-PL" dirty="0">
                <a:solidFill>
                  <a:schemeClr val="bg1"/>
                </a:solidFill>
              </a:rPr>
              <a:t> the </a:t>
            </a:r>
            <a:r>
              <a:rPr lang="pl-PL" dirty="0" err="1">
                <a:solidFill>
                  <a:schemeClr val="bg1"/>
                </a:solidFill>
              </a:rPr>
              <a:t>cluster</a:t>
            </a:r>
            <a:r>
              <a:rPr lang="pl-PL" dirty="0">
                <a:solidFill>
                  <a:schemeClr val="bg1"/>
                </a:solidFill>
              </a:rPr>
              <a:t> </a:t>
            </a:r>
            <a:r>
              <a:rPr lang="pl-PL" dirty="0" err="1">
                <a:solidFill>
                  <a:schemeClr val="bg1"/>
                </a:solidFill>
              </a:rPr>
              <a:t>how</a:t>
            </a:r>
            <a:r>
              <a:rPr lang="pl-PL" dirty="0">
                <a:solidFill>
                  <a:schemeClr val="bg1"/>
                </a:solidFill>
              </a:rPr>
              <a:t> </a:t>
            </a:r>
            <a:r>
              <a:rPr lang="pl-PL" dirty="0" err="1">
                <a:solidFill>
                  <a:schemeClr val="bg1"/>
                </a:solidFill>
              </a:rPr>
              <a:t>many</a:t>
            </a:r>
            <a:r>
              <a:rPr lang="pl-PL" dirty="0">
                <a:solidFill>
                  <a:schemeClr val="bg1"/>
                </a:solidFill>
              </a:rPr>
              <a:t> of </a:t>
            </a:r>
            <a:r>
              <a:rPr lang="pl-PL" dirty="0" err="1">
                <a:solidFill>
                  <a:schemeClr val="bg1"/>
                </a:solidFill>
              </a:rPr>
              <a:t>identical</a:t>
            </a:r>
            <a:r>
              <a:rPr lang="pl-PL" dirty="0">
                <a:solidFill>
                  <a:schemeClr val="bg1"/>
                </a:solidFill>
              </a:rPr>
              <a:t> </a:t>
            </a:r>
            <a:r>
              <a:rPr lang="pl-PL" dirty="0" err="1">
                <a:solidFill>
                  <a:schemeClr val="bg1"/>
                </a:solidFill>
              </a:rPr>
              <a:t>replicas</a:t>
            </a:r>
            <a:r>
              <a:rPr lang="pl-PL" dirty="0">
                <a:solidFill>
                  <a:schemeClr val="bg1"/>
                </a:solidFill>
              </a:rPr>
              <a:t> </a:t>
            </a:r>
            <a:r>
              <a:rPr lang="pl-PL" dirty="0" err="1">
                <a:solidFill>
                  <a:schemeClr val="bg1"/>
                </a:solidFill>
              </a:rPr>
              <a:t>should</a:t>
            </a:r>
            <a:r>
              <a:rPr lang="pl-PL" dirty="0">
                <a:solidFill>
                  <a:schemeClr val="bg1"/>
                </a:solidFill>
              </a:rPr>
              <a:t> be </a:t>
            </a:r>
            <a:r>
              <a:rPr lang="pl-PL" dirty="0" err="1">
                <a:solidFill>
                  <a:schemeClr val="bg1"/>
                </a:solidFill>
              </a:rPr>
              <a:t>created</a:t>
            </a:r>
            <a:r>
              <a:rPr lang="pl-PL" dirty="0">
                <a:solidFill>
                  <a:schemeClr val="bg1"/>
                </a:solidFill>
              </a:rPr>
              <a:t> on the </a:t>
            </a:r>
            <a:r>
              <a:rPr lang="pl-PL" dirty="0" err="1">
                <a:solidFill>
                  <a:schemeClr val="bg1"/>
                </a:solidFill>
              </a:rPr>
              <a:t>cluster</a:t>
            </a:r>
            <a:endParaRPr lang="pl-PL" dirty="0">
              <a:solidFill>
                <a:schemeClr val="bg1"/>
              </a:solidFill>
            </a:endParaRPr>
          </a:p>
          <a:p>
            <a:r>
              <a:rPr lang="pl-PL" dirty="0" err="1">
                <a:solidFill>
                  <a:schemeClr val="bg1"/>
                </a:solidFill>
              </a:rPr>
              <a:t>Replicas</a:t>
            </a:r>
            <a:r>
              <a:rPr lang="pl-PL" dirty="0">
                <a:solidFill>
                  <a:schemeClr val="bg1"/>
                </a:solidFill>
              </a:rPr>
              <a:t> </a:t>
            </a:r>
            <a:r>
              <a:rPr lang="pl-PL" dirty="0" err="1">
                <a:solidFill>
                  <a:schemeClr val="bg1"/>
                </a:solidFill>
              </a:rPr>
              <a:t>are</a:t>
            </a:r>
            <a:r>
              <a:rPr lang="pl-PL" dirty="0">
                <a:solidFill>
                  <a:schemeClr val="bg1"/>
                </a:solidFill>
              </a:rPr>
              <a:t> </a:t>
            </a:r>
            <a:r>
              <a:rPr lang="pl-PL" dirty="0" err="1">
                <a:solidFill>
                  <a:schemeClr val="bg1"/>
                </a:solidFill>
              </a:rPr>
              <a:t>never</a:t>
            </a:r>
            <a:r>
              <a:rPr lang="pl-PL" dirty="0">
                <a:solidFill>
                  <a:schemeClr val="bg1"/>
                </a:solidFill>
              </a:rPr>
              <a:t> </a:t>
            </a:r>
            <a:r>
              <a:rPr lang="pl-PL" dirty="0" err="1">
                <a:solidFill>
                  <a:schemeClr val="bg1"/>
                </a:solidFill>
              </a:rPr>
              <a:t>used</a:t>
            </a:r>
            <a:r>
              <a:rPr lang="pl-PL" dirty="0">
                <a:solidFill>
                  <a:schemeClr val="bg1"/>
                </a:solidFill>
              </a:rPr>
              <a:t> to </a:t>
            </a:r>
            <a:r>
              <a:rPr lang="pl-PL" dirty="0" err="1">
                <a:solidFill>
                  <a:schemeClr val="bg1"/>
                </a:solidFill>
              </a:rPr>
              <a:t>read</a:t>
            </a:r>
            <a:r>
              <a:rPr lang="pl-PL" dirty="0">
                <a:solidFill>
                  <a:schemeClr val="bg1"/>
                </a:solidFill>
              </a:rPr>
              <a:t> </a:t>
            </a:r>
            <a:r>
              <a:rPr lang="pl-PL" dirty="0" err="1">
                <a:solidFill>
                  <a:schemeClr val="bg1"/>
                </a:solidFill>
              </a:rPr>
              <a:t>or</a:t>
            </a:r>
            <a:r>
              <a:rPr lang="pl-PL" dirty="0">
                <a:solidFill>
                  <a:schemeClr val="bg1"/>
                </a:solidFill>
              </a:rPr>
              <a:t> </a:t>
            </a:r>
            <a:r>
              <a:rPr lang="pl-PL" dirty="0" err="1">
                <a:solidFill>
                  <a:schemeClr val="bg1"/>
                </a:solidFill>
              </a:rPr>
              <a:t>write</a:t>
            </a:r>
            <a:r>
              <a:rPr lang="pl-PL" dirty="0">
                <a:solidFill>
                  <a:schemeClr val="bg1"/>
                </a:solidFill>
              </a:rPr>
              <a:t> data. </a:t>
            </a:r>
          </a:p>
          <a:p>
            <a:r>
              <a:rPr lang="pl-PL" dirty="0" err="1">
                <a:solidFill>
                  <a:schemeClr val="bg1"/>
                </a:solidFill>
              </a:rPr>
              <a:t>They</a:t>
            </a:r>
            <a:r>
              <a:rPr lang="pl-PL" dirty="0">
                <a:solidFill>
                  <a:schemeClr val="bg1"/>
                </a:solidFill>
              </a:rPr>
              <a:t> </a:t>
            </a:r>
            <a:r>
              <a:rPr lang="pl-PL" dirty="0" err="1">
                <a:solidFill>
                  <a:schemeClr val="bg1"/>
                </a:solidFill>
              </a:rPr>
              <a:t>are</a:t>
            </a:r>
            <a:r>
              <a:rPr lang="pl-PL" dirty="0">
                <a:solidFill>
                  <a:schemeClr val="bg1"/>
                </a:solidFill>
              </a:rPr>
              <a:t> </a:t>
            </a:r>
            <a:r>
              <a:rPr lang="pl-PL" dirty="0" err="1">
                <a:solidFill>
                  <a:schemeClr val="bg1"/>
                </a:solidFill>
              </a:rPr>
              <a:t>used</a:t>
            </a:r>
            <a:r>
              <a:rPr lang="pl-PL" dirty="0">
                <a:solidFill>
                  <a:schemeClr val="bg1"/>
                </a:solidFill>
              </a:rPr>
              <a:t> to </a:t>
            </a:r>
            <a:r>
              <a:rPr lang="pl-PL" dirty="0" err="1">
                <a:solidFill>
                  <a:schemeClr val="bg1"/>
                </a:solidFill>
              </a:rPr>
              <a:t>prevent</a:t>
            </a:r>
            <a:r>
              <a:rPr lang="pl-PL" dirty="0">
                <a:solidFill>
                  <a:schemeClr val="bg1"/>
                </a:solidFill>
              </a:rPr>
              <a:t> data </a:t>
            </a:r>
            <a:r>
              <a:rPr lang="pl-PL" dirty="0" err="1">
                <a:solidFill>
                  <a:schemeClr val="bg1"/>
                </a:solidFill>
              </a:rPr>
              <a:t>loss</a:t>
            </a:r>
            <a:r>
              <a:rPr lang="pl-PL" dirty="0">
                <a:solidFill>
                  <a:schemeClr val="bg1"/>
                </a:solidFill>
              </a:rPr>
              <a:t>.</a:t>
            </a:r>
          </a:p>
          <a:p>
            <a:r>
              <a:rPr lang="pl-PL" dirty="0" err="1">
                <a:solidFill>
                  <a:schemeClr val="bg1"/>
                </a:solidFill>
              </a:rPr>
              <a:t>There</a:t>
            </a:r>
            <a:r>
              <a:rPr lang="pl-PL" dirty="0">
                <a:solidFill>
                  <a:schemeClr val="bg1"/>
                </a:solidFill>
              </a:rPr>
              <a:t> </a:t>
            </a:r>
            <a:r>
              <a:rPr lang="pl-PL" dirty="0" err="1">
                <a:solidFill>
                  <a:schemeClr val="bg1"/>
                </a:solidFill>
              </a:rPr>
              <a:t>can</a:t>
            </a:r>
            <a:r>
              <a:rPr lang="pl-PL" dirty="0">
                <a:solidFill>
                  <a:schemeClr val="bg1"/>
                </a:solidFill>
              </a:rPr>
              <a:t> be one </a:t>
            </a:r>
            <a:r>
              <a:rPr lang="pl-PL" dirty="0" err="1">
                <a:solidFill>
                  <a:schemeClr val="bg1"/>
                </a:solidFill>
              </a:rPr>
              <a:t>or</a:t>
            </a:r>
            <a:r>
              <a:rPr lang="pl-PL" dirty="0">
                <a:solidFill>
                  <a:schemeClr val="bg1"/>
                </a:solidFill>
              </a:rPr>
              <a:t> </a:t>
            </a:r>
            <a:r>
              <a:rPr lang="pl-PL" dirty="0" err="1">
                <a:solidFill>
                  <a:schemeClr val="bg1"/>
                </a:solidFill>
              </a:rPr>
              <a:t>many</a:t>
            </a:r>
            <a:r>
              <a:rPr lang="pl-PL" dirty="0">
                <a:solidFill>
                  <a:schemeClr val="bg1"/>
                </a:solidFill>
              </a:rPr>
              <a:t> </a:t>
            </a:r>
            <a:r>
              <a:rPr lang="pl-PL" dirty="0" err="1">
                <a:solidFill>
                  <a:schemeClr val="bg1"/>
                </a:solidFill>
              </a:rPr>
              <a:t>replicas</a:t>
            </a:r>
            <a:r>
              <a:rPr lang="pl-PL" dirty="0">
                <a:solidFill>
                  <a:schemeClr val="bg1"/>
                </a:solidFill>
              </a:rPr>
              <a:t> of a </a:t>
            </a:r>
            <a:r>
              <a:rPr lang="pl-PL" dirty="0" err="1">
                <a:solidFill>
                  <a:schemeClr val="bg1"/>
                </a:solidFill>
              </a:rPr>
              <a:t>partition</a:t>
            </a:r>
            <a:endParaRPr lang="pl-PL" dirty="0">
              <a:solidFill>
                <a:schemeClr val="bg1"/>
              </a:solidFill>
            </a:endParaRPr>
          </a:p>
          <a:p>
            <a:r>
              <a:rPr lang="pl-PL" dirty="0">
                <a:solidFill>
                  <a:schemeClr val="bg1"/>
                </a:solidFill>
              </a:rPr>
              <a:t>One </a:t>
            </a:r>
            <a:r>
              <a:rPr lang="pl-PL" b="1" dirty="0">
                <a:solidFill>
                  <a:schemeClr val="bg1"/>
                </a:solidFill>
              </a:rPr>
              <a:t>leader</a:t>
            </a:r>
            <a:r>
              <a:rPr lang="pl-PL" dirty="0">
                <a:solidFill>
                  <a:schemeClr val="bg1"/>
                </a:solidFill>
              </a:rPr>
              <a:t> and </a:t>
            </a:r>
            <a:r>
              <a:rPr lang="pl-PL" dirty="0" err="1">
                <a:solidFill>
                  <a:schemeClr val="bg1"/>
                </a:solidFill>
              </a:rPr>
              <a:t>many</a:t>
            </a:r>
            <a:r>
              <a:rPr lang="pl-PL" dirty="0">
                <a:solidFill>
                  <a:schemeClr val="bg1"/>
                </a:solidFill>
              </a:rPr>
              <a:t> </a:t>
            </a:r>
            <a:r>
              <a:rPr lang="pl-PL" b="1" dirty="0" err="1">
                <a:solidFill>
                  <a:schemeClr val="bg1"/>
                </a:solidFill>
              </a:rPr>
              <a:t>followers</a:t>
            </a:r>
            <a:endParaRPr lang="pl-PL" b="1" dirty="0">
              <a:solidFill>
                <a:schemeClr val="bg1"/>
              </a:solidFill>
            </a:endParaRPr>
          </a:p>
          <a:p>
            <a:r>
              <a:rPr lang="pl-PL" b="1" dirty="0">
                <a:solidFill>
                  <a:schemeClr val="bg1"/>
                </a:solidFill>
              </a:rPr>
              <a:t>In-</a:t>
            </a:r>
            <a:r>
              <a:rPr lang="pl-PL" b="1" dirty="0" err="1">
                <a:solidFill>
                  <a:schemeClr val="bg1"/>
                </a:solidFill>
              </a:rPr>
              <a:t>Sync</a:t>
            </a:r>
            <a:r>
              <a:rPr lang="pl-PL" b="1" dirty="0">
                <a:solidFill>
                  <a:schemeClr val="bg1"/>
                </a:solidFill>
              </a:rPr>
              <a:t> </a:t>
            </a:r>
            <a:r>
              <a:rPr lang="pl-PL" b="1" dirty="0" err="1">
                <a:solidFill>
                  <a:schemeClr val="bg1"/>
                </a:solidFill>
              </a:rPr>
              <a:t>Replica</a:t>
            </a:r>
            <a:r>
              <a:rPr lang="pl-PL" dirty="0">
                <a:solidFill>
                  <a:schemeClr val="bg1"/>
                </a:solidFill>
              </a:rPr>
              <a:t> </a:t>
            </a:r>
            <a:r>
              <a:rPr lang="pl-PL" dirty="0" err="1">
                <a:solidFill>
                  <a:schemeClr val="bg1"/>
                </a:solidFill>
              </a:rPr>
              <a:t>is</a:t>
            </a:r>
            <a:r>
              <a:rPr lang="pl-PL" dirty="0">
                <a:solidFill>
                  <a:schemeClr val="bg1"/>
                </a:solidFill>
              </a:rPr>
              <a:t> a </a:t>
            </a:r>
            <a:r>
              <a:rPr lang="pl-PL" dirty="0" err="1">
                <a:solidFill>
                  <a:schemeClr val="bg1"/>
                </a:solidFill>
              </a:rPr>
              <a:t>replica</a:t>
            </a:r>
            <a:r>
              <a:rPr lang="pl-PL" dirty="0">
                <a:solidFill>
                  <a:schemeClr val="bg1"/>
                </a:solidFill>
              </a:rPr>
              <a:t> </a:t>
            </a:r>
            <a:r>
              <a:rPr lang="pl-PL" dirty="0" err="1">
                <a:solidFill>
                  <a:schemeClr val="bg1"/>
                </a:solidFill>
              </a:rPr>
              <a:t>that</a:t>
            </a:r>
            <a:r>
              <a:rPr lang="pl-PL" dirty="0">
                <a:solidFill>
                  <a:schemeClr val="bg1"/>
                </a:solidFill>
              </a:rPr>
              <a:t> </a:t>
            </a:r>
            <a:r>
              <a:rPr lang="pl-PL" dirty="0" err="1">
                <a:solidFill>
                  <a:schemeClr val="bg1"/>
                </a:solidFill>
              </a:rPr>
              <a:t>has</a:t>
            </a:r>
            <a:r>
              <a:rPr lang="pl-PL" dirty="0">
                <a:solidFill>
                  <a:schemeClr val="bg1"/>
                </a:solidFill>
              </a:rPr>
              <a:t> </a:t>
            </a:r>
            <a:r>
              <a:rPr lang="pl-PL" i="1" dirty="0" err="1">
                <a:solidFill>
                  <a:schemeClr val="bg1"/>
                </a:solidFill>
              </a:rPr>
              <a:t>enough</a:t>
            </a:r>
            <a:r>
              <a:rPr lang="pl-PL" dirty="0">
                <a:solidFill>
                  <a:schemeClr val="bg1"/>
                </a:solidFill>
              </a:rPr>
              <a:t> </a:t>
            </a:r>
            <a:r>
              <a:rPr lang="pl-PL" dirty="0" err="1">
                <a:solidFill>
                  <a:schemeClr val="bg1"/>
                </a:solidFill>
              </a:rPr>
              <a:t>records</a:t>
            </a:r>
            <a:r>
              <a:rPr lang="pl-PL" dirty="0">
                <a:solidFill>
                  <a:schemeClr val="bg1"/>
                </a:solidFill>
              </a:rPr>
              <a:t> to be </a:t>
            </a:r>
            <a:r>
              <a:rPr lang="pl-PL" dirty="0" err="1">
                <a:solidFill>
                  <a:schemeClr val="bg1"/>
                </a:solidFill>
              </a:rPr>
              <a:t>considered</a:t>
            </a:r>
            <a:r>
              <a:rPr lang="pl-PL" dirty="0">
                <a:solidFill>
                  <a:schemeClr val="bg1"/>
                </a:solidFill>
              </a:rPr>
              <a:t> in </a:t>
            </a:r>
            <a:r>
              <a:rPr lang="pl-PL" b="1" dirty="0" err="1">
                <a:solidFill>
                  <a:schemeClr val="bg1"/>
                </a:solidFill>
              </a:rPr>
              <a:t>partition</a:t>
            </a:r>
            <a:r>
              <a:rPr lang="pl-PL" b="1" dirty="0">
                <a:solidFill>
                  <a:schemeClr val="bg1"/>
                </a:solidFill>
              </a:rPr>
              <a:t> leader </a:t>
            </a:r>
            <a:r>
              <a:rPr lang="pl-PL" b="1" dirty="0" err="1">
                <a:solidFill>
                  <a:schemeClr val="bg1"/>
                </a:solidFill>
              </a:rPr>
              <a:t>election</a:t>
            </a:r>
            <a:endParaRPr lang="pl-PL" b="1" dirty="0">
              <a:solidFill>
                <a:schemeClr val="bg1"/>
              </a:solidFill>
            </a:endParaRPr>
          </a:p>
        </p:txBody>
      </p:sp>
    </p:spTree>
    <p:extLst>
      <p:ext uri="{BB962C8B-B14F-4D97-AF65-F5344CB8AC3E}">
        <p14:creationId xmlns:p14="http://schemas.microsoft.com/office/powerpoint/2010/main" val="450473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147.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pl-PL" dirty="0">
                <a:solidFill>
                  <a:schemeClr val="bg1"/>
                </a:solidFill>
              </a:rPr>
              <a:t>Quorum</a:t>
            </a:r>
          </a:p>
        </p:txBody>
      </p:sp>
      <p:sp>
        <p:nvSpPr>
          <p:cNvPr id="8" name="Content Placeholder 7">
            <a:extLst>
              <a:ext uri="{FF2B5EF4-FFF2-40B4-BE49-F238E27FC236}">
                <a16:creationId xmlns:a16="http://schemas.microsoft.com/office/drawing/2014/main" id="{8DC36335-78B3-714A-B20A-0EDFA6349C79}"/>
              </a:ext>
            </a:extLst>
          </p:cNvPr>
          <p:cNvSpPr>
            <a:spLocks noGrp="1"/>
          </p:cNvSpPr>
          <p:nvPr>
            <p:ph idx="1"/>
          </p:nvPr>
        </p:nvSpPr>
        <p:spPr/>
        <p:txBody>
          <a:bodyPr>
            <a:normAutofit/>
          </a:bodyPr>
          <a:lstStyle/>
          <a:p>
            <a:r>
              <a:rPr lang="en-GB" dirty="0">
                <a:solidFill>
                  <a:schemeClr val="bg1"/>
                </a:solidFill>
              </a:rPr>
              <a:t>When the leader does die we need to choose a new leader from among the followers</a:t>
            </a:r>
          </a:p>
          <a:p>
            <a:r>
              <a:rPr lang="en-GB" dirty="0">
                <a:solidFill>
                  <a:schemeClr val="bg1"/>
                </a:solidFill>
              </a:rPr>
              <a:t>Quorum algorithm is used to get new leader</a:t>
            </a:r>
          </a:p>
          <a:p>
            <a:r>
              <a:rPr lang="en-GB" dirty="0">
                <a:solidFill>
                  <a:schemeClr val="bg1"/>
                </a:solidFill>
              </a:rPr>
              <a:t>Kafka dynamically maintains a set of in-sync replicas (ISR) that are caught-up to the leader. Only members of this set are eligible for election as leader.</a:t>
            </a:r>
          </a:p>
          <a:p>
            <a:r>
              <a:rPr lang="en-GB" dirty="0">
                <a:solidFill>
                  <a:schemeClr val="bg1"/>
                </a:solidFill>
              </a:rPr>
              <a:t>There are multiple algorithms to choose new leader – Kafka is closest to </a:t>
            </a:r>
            <a:r>
              <a:rPr lang="en-GB" dirty="0">
                <a:hlinkClick r:id="rId2"/>
              </a:rPr>
              <a:t>PacificA</a:t>
            </a:r>
            <a:r>
              <a:rPr lang="en-GB" dirty="0"/>
              <a:t> </a:t>
            </a:r>
            <a:r>
              <a:rPr lang="en-GB" dirty="0">
                <a:solidFill>
                  <a:schemeClr val="bg1"/>
                </a:solidFill>
              </a:rPr>
              <a:t>from Microsoft.</a:t>
            </a:r>
          </a:p>
          <a:p>
            <a:endParaRPr lang="en-GB" dirty="0">
              <a:solidFill>
                <a:schemeClr val="bg1"/>
              </a:solidFill>
            </a:endParaRPr>
          </a:p>
        </p:txBody>
      </p:sp>
    </p:spTree>
    <p:extLst>
      <p:ext uri="{BB962C8B-B14F-4D97-AF65-F5344CB8AC3E}">
        <p14:creationId xmlns:p14="http://schemas.microsoft.com/office/powerpoint/2010/main" val="740037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148.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en-GB" b="1" dirty="0">
                <a:solidFill>
                  <a:schemeClr val="bg1"/>
                </a:solidFill>
              </a:rPr>
              <a:t>Acknowledgment in Kafka</a:t>
            </a:r>
            <a:endParaRPr lang="pl-PL" dirty="0">
              <a:solidFill>
                <a:schemeClr val="bg1"/>
              </a:solidFill>
            </a:endParaRPr>
          </a:p>
        </p:txBody>
      </p:sp>
      <p:sp>
        <p:nvSpPr>
          <p:cNvPr id="8" name="Content Placeholder 7">
            <a:extLst>
              <a:ext uri="{FF2B5EF4-FFF2-40B4-BE49-F238E27FC236}">
                <a16:creationId xmlns:a16="http://schemas.microsoft.com/office/drawing/2014/main" id="{8DC36335-78B3-714A-B20A-0EDFA6349C79}"/>
              </a:ext>
            </a:extLst>
          </p:cNvPr>
          <p:cNvSpPr>
            <a:spLocks noGrp="1"/>
          </p:cNvSpPr>
          <p:nvPr>
            <p:ph idx="1"/>
          </p:nvPr>
        </p:nvSpPr>
        <p:spPr/>
        <p:txBody>
          <a:bodyPr>
            <a:normAutofit/>
          </a:bodyPr>
          <a:lstStyle/>
          <a:p>
            <a:r>
              <a:rPr lang="en-GB" dirty="0">
                <a:solidFill>
                  <a:schemeClr val="bg1"/>
                </a:solidFill>
              </a:rPr>
              <a:t>Types of Acknowledgment</a:t>
            </a:r>
          </a:p>
          <a:p>
            <a:pPr lvl="1"/>
            <a:r>
              <a:rPr lang="en-GB" b="1" dirty="0">
                <a:solidFill>
                  <a:schemeClr val="bg1"/>
                </a:solidFill>
              </a:rPr>
              <a:t>ACK=0</a:t>
            </a:r>
            <a:r>
              <a:rPr lang="en-GB" dirty="0">
                <a:solidFill>
                  <a:schemeClr val="bg1"/>
                </a:solidFill>
              </a:rPr>
              <a:t> [NONE]</a:t>
            </a:r>
          </a:p>
          <a:p>
            <a:pPr lvl="1"/>
            <a:r>
              <a:rPr lang="en-GB" b="1" dirty="0">
                <a:solidFill>
                  <a:schemeClr val="bg1"/>
                </a:solidFill>
              </a:rPr>
              <a:t>ACK=1</a:t>
            </a:r>
            <a:r>
              <a:rPr lang="en-GB" dirty="0">
                <a:solidFill>
                  <a:schemeClr val="bg1"/>
                </a:solidFill>
              </a:rPr>
              <a:t> [LEADER]</a:t>
            </a:r>
          </a:p>
          <a:p>
            <a:pPr lvl="1"/>
            <a:r>
              <a:rPr lang="en-GB" b="1" dirty="0">
                <a:solidFill>
                  <a:schemeClr val="bg1"/>
                </a:solidFill>
              </a:rPr>
              <a:t>ACK= -1 </a:t>
            </a:r>
            <a:r>
              <a:rPr lang="en-GB" dirty="0">
                <a:solidFill>
                  <a:schemeClr val="bg1"/>
                </a:solidFill>
              </a:rPr>
              <a:t>[ALL]</a:t>
            </a:r>
          </a:p>
        </p:txBody>
      </p:sp>
    </p:spTree>
    <p:extLst>
      <p:ext uri="{BB962C8B-B14F-4D97-AF65-F5344CB8AC3E}">
        <p14:creationId xmlns:p14="http://schemas.microsoft.com/office/powerpoint/2010/main" val="2435243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149.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pl-PL" dirty="0">
                <a:solidFill>
                  <a:schemeClr val="bg1"/>
                </a:solidFill>
              </a:rPr>
              <a:t>In </a:t>
            </a:r>
            <a:r>
              <a:rPr lang="pl-PL" dirty="0" err="1">
                <a:solidFill>
                  <a:schemeClr val="bg1"/>
                </a:solidFill>
              </a:rPr>
              <a:t>Sync</a:t>
            </a:r>
            <a:r>
              <a:rPr lang="pl-PL" dirty="0">
                <a:solidFill>
                  <a:schemeClr val="bg1"/>
                </a:solidFill>
              </a:rPr>
              <a:t> </a:t>
            </a:r>
            <a:r>
              <a:rPr lang="pl-PL" dirty="0" err="1">
                <a:solidFill>
                  <a:schemeClr val="bg1"/>
                </a:solidFill>
              </a:rPr>
              <a:t>Replica</a:t>
            </a:r>
            <a:endParaRPr lang="pl-PL" dirty="0">
              <a:solidFill>
                <a:schemeClr val="bg1"/>
              </a:solidFill>
            </a:endParaRPr>
          </a:p>
        </p:txBody>
      </p:sp>
      <p:sp>
        <p:nvSpPr>
          <p:cNvPr id="8" name="Content Placeholder 7">
            <a:extLst>
              <a:ext uri="{FF2B5EF4-FFF2-40B4-BE49-F238E27FC236}">
                <a16:creationId xmlns:a16="http://schemas.microsoft.com/office/drawing/2014/main" id="{8DC36335-78B3-714A-B20A-0EDFA6349C79}"/>
              </a:ext>
            </a:extLst>
          </p:cNvPr>
          <p:cNvSpPr>
            <a:spLocks noGrp="1"/>
          </p:cNvSpPr>
          <p:nvPr>
            <p:ph idx="1"/>
          </p:nvPr>
        </p:nvSpPr>
        <p:spPr/>
        <p:txBody>
          <a:bodyPr>
            <a:normAutofit/>
          </a:bodyPr>
          <a:lstStyle/>
          <a:p>
            <a:r>
              <a:rPr lang="en-GB" dirty="0">
                <a:solidFill>
                  <a:schemeClr val="bg1"/>
                </a:solidFill>
              </a:rPr>
              <a:t>Configuration</a:t>
            </a:r>
            <a:r>
              <a:rPr lang="en-GB" dirty="0"/>
              <a:t> </a:t>
            </a:r>
            <a:r>
              <a:rPr lang="en-GB" dirty="0" err="1">
                <a:solidFill>
                  <a:schemeClr val="accent1"/>
                </a:solidFill>
              </a:rPr>
              <a:t>min.insync.replica</a:t>
            </a:r>
            <a:r>
              <a:rPr lang="en-GB" dirty="0">
                <a:solidFill>
                  <a:schemeClr val="accent1"/>
                </a:solidFill>
              </a:rPr>
              <a:t> </a:t>
            </a:r>
            <a:r>
              <a:rPr lang="en-GB" dirty="0"/>
              <a:t> </a:t>
            </a:r>
            <a:r>
              <a:rPr lang="en-GB" dirty="0">
                <a:solidFill>
                  <a:schemeClr val="bg1"/>
                </a:solidFill>
              </a:rPr>
              <a:t>is the minimum number of replicas that must acknowledge that data was received successfully for a write to be successful.</a:t>
            </a:r>
          </a:p>
          <a:p>
            <a:r>
              <a:rPr lang="en-GB" dirty="0">
                <a:solidFill>
                  <a:schemeClr val="bg1"/>
                </a:solidFill>
              </a:rPr>
              <a:t>Replica is in sync when replica has been fully caught up with the leader in the last 10 seconds. </a:t>
            </a:r>
          </a:p>
          <a:p>
            <a:r>
              <a:rPr lang="en-GB" dirty="0">
                <a:solidFill>
                  <a:schemeClr val="bg1"/>
                </a:solidFill>
              </a:rPr>
              <a:t>The setting for this time period is: </a:t>
            </a:r>
            <a:r>
              <a:rPr lang="en-GB" b="1" dirty="0" err="1">
                <a:solidFill>
                  <a:schemeClr val="accent1"/>
                </a:solidFill>
              </a:rPr>
              <a:t>replica.lag.time.max.ms</a:t>
            </a:r>
            <a:r>
              <a:rPr lang="en-GB" dirty="0">
                <a:solidFill>
                  <a:schemeClr val="accent1"/>
                </a:solidFill>
              </a:rPr>
              <a:t> </a:t>
            </a:r>
            <a:r>
              <a:rPr lang="en-GB" dirty="0">
                <a:solidFill>
                  <a:schemeClr val="bg2"/>
                </a:solidFill>
              </a:rPr>
              <a:t>and has a server default which can be overridden on a per topic basis.</a:t>
            </a:r>
            <a:br>
              <a:rPr lang="en-GB" dirty="0"/>
            </a:br>
            <a:endParaRPr lang="en-GB" dirty="0">
              <a:solidFill>
                <a:schemeClr val="bg1"/>
              </a:solidFill>
            </a:endParaRPr>
          </a:p>
        </p:txBody>
      </p:sp>
    </p:spTree>
    <p:extLst>
      <p:ext uri="{BB962C8B-B14F-4D97-AF65-F5344CB8AC3E}">
        <p14:creationId xmlns:p14="http://schemas.microsoft.com/office/powerpoint/2010/main" val="25697831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pl-PL" dirty="0" err="1">
                <a:solidFill>
                  <a:schemeClr val="bg1"/>
                </a:solidFill>
              </a:rPr>
              <a:t>What</a:t>
            </a:r>
            <a:r>
              <a:rPr lang="pl-PL" dirty="0">
                <a:solidFill>
                  <a:schemeClr val="bg1"/>
                </a:solidFill>
              </a:rPr>
              <a:t> </a:t>
            </a:r>
            <a:r>
              <a:rPr lang="pl-PL" dirty="0" err="1">
                <a:solidFill>
                  <a:schemeClr val="bg1"/>
                </a:solidFill>
              </a:rPr>
              <a:t>is</a:t>
            </a:r>
            <a:r>
              <a:rPr lang="pl-PL" dirty="0">
                <a:solidFill>
                  <a:schemeClr val="bg1"/>
                </a:solidFill>
              </a:rPr>
              <a:t> Kafka?</a:t>
            </a:r>
          </a:p>
        </p:txBody>
      </p:sp>
      <p:sp>
        <p:nvSpPr>
          <p:cNvPr id="8" name="Content Placeholder 7">
            <a:extLst>
              <a:ext uri="{FF2B5EF4-FFF2-40B4-BE49-F238E27FC236}">
                <a16:creationId xmlns:a16="http://schemas.microsoft.com/office/drawing/2014/main" id="{8DC36335-78B3-714A-B20A-0EDFA6349C79}"/>
              </a:ext>
            </a:extLst>
          </p:cNvPr>
          <p:cNvSpPr>
            <a:spLocks noGrp="1"/>
          </p:cNvSpPr>
          <p:nvPr>
            <p:ph idx="1"/>
          </p:nvPr>
        </p:nvSpPr>
        <p:spPr/>
        <p:txBody>
          <a:bodyPr/>
          <a:lstStyle/>
          <a:p>
            <a:pPr marL="0" indent="0">
              <a:buNone/>
            </a:pPr>
            <a:r>
              <a:rPr lang="pl-PL" sz="3200" dirty="0">
                <a:solidFill>
                  <a:schemeClr val="bg1"/>
                </a:solidFill>
              </a:rPr>
              <a:t>Kafka </a:t>
            </a:r>
            <a:r>
              <a:rPr lang="pl-PL" sz="3200" dirty="0" err="1">
                <a:solidFill>
                  <a:schemeClr val="bg1"/>
                </a:solidFill>
              </a:rPr>
              <a:t>is</a:t>
            </a:r>
            <a:r>
              <a:rPr lang="pl-PL" sz="3200" dirty="0">
                <a:solidFill>
                  <a:schemeClr val="bg1"/>
                </a:solidFill>
              </a:rPr>
              <a:t> a </a:t>
            </a:r>
            <a:r>
              <a:rPr lang="pl-PL" sz="3200" dirty="0" err="1">
                <a:solidFill>
                  <a:schemeClr val="bg1"/>
                </a:solidFill>
              </a:rPr>
              <a:t>messaging</a:t>
            </a:r>
            <a:r>
              <a:rPr lang="pl-PL" sz="3200" dirty="0">
                <a:solidFill>
                  <a:schemeClr val="bg1"/>
                </a:solidFill>
              </a:rPr>
              <a:t> system </a:t>
            </a:r>
            <a:r>
              <a:rPr lang="pl-PL" sz="3200" dirty="0" err="1">
                <a:solidFill>
                  <a:schemeClr val="bg1"/>
                </a:solidFill>
              </a:rPr>
              <a:t>that</a:t>
            </a:r>
            <a:r>
              <a:rPr lang="pl-PL" sz="3200" dirty="0">
                <a:solidFill>
                  <a:schemeClr val="bg1"/>
                </a:solidFill>
              </a:rPr>
              <a:t> </a:t>
            </a:r>
            <a:r>
              <a:rPr lang="pl-PL" sz="3200" dirty="0" err="1">
                <a:solidFill>
                  <a:schemeClr val="bg1"/>
                </a:solidFill>
              </a:rPr>
              <a:t>is</a:t>
            </a:r>
            <a:r>
              <a:rPr lang="pl-PL" sz="3200" dirty="0">
                <a:solidFill>
                  <a:schemeClr val="bg1"/>
                </a:solidFill>
              </a:rPr>
              <a:t> </a:t>
            </a:r>
            <a:r>
              <a:rPr lang="pl-PL" sz="3200" dirty="0" err="1">
                <a:solidFill>
                  <a:schemeClr val="bg1"/>
                </a:solidFill>
              </a:rPr>
              <a:t>designed</a:t>
            </a:r>
            <a:r>
              <a:rPr lang="pl-PL" sz="3200" dirty="0">
                <a:solidFill>
                  <a:schemeClr val="bg1"/>
                </a:solidFill>
              </a:rPr>
              <a:t> to be fast, </a:t>
            </a:r>
            <a:r>
              <a:rPr lang="pl-PL" sz="3200" dirty="0" err="1">
                <a:solidFill>
                  <a:schemeClr val="bg1"/>
                </a:solidFill>
              </a:rPr>
              <a:t>scalable</a:t>
            </a:r>
            <a:r>
              <a:rPr lang="pl-PL" sz="3200" dirty="0">
                <a:solidFill>
                  <a:schemeClr val="bg1"/>
                </a:solidFill>
              </a:rPr>
              <a:t>, and </a:t>
            </a:r>
            <a:r>
              <a:rPr lang="pl-PL" sz="3200" dirty="0" err="1">
                <a:solidFill>
                  <a:schemeClr val="bg1"/>
                </a:solidFill>
              </a:rPr>
              <a:t>durable</a:t>
            </a:r>
            <a:r>
              <a:rPr lang="pl-PL" sz="3200" dirty="0">
                <a:solidFill>
                  <a:schemeClr val="bg1"/>
                </a:solidFill>
              </a:rPr>
              <a:t>. </a:t>
            </a:r>
          </a:p>
          <a:p>
            <a:pPr marL="0" indent="0">
              <a:buNone/>
            </a:pPr>
            <a:endParaRPr lang="pl-PL" sz="3200" dirty="0">
              <a:solidFill>
                <a:schemeClr val="bg1"/>
              </a:solidFill>
            </a:endParaRPr>
          </a:p>
          <a:p>
            <a:pPr lvl="1"/>
            <a:r>
              <a:rPr lang="pl-PL" sz="2800" dirty="0">
                <a:solidFill>
                  <a:schemeClr val="bg1"/>
                </a:solidFill>
              </a:rPr>
              <a:t>It </a:t>
            </a:r>
            <a:r>
              <a:rPr lang="pl-PL" sz="2800" dirty="0" err="1">
                <a:solidFill>
                  <a:schemeClr val="bg1"/>
                </a:solidFill>
              </a:rPr>
              <a:t>is</a:t>
            </a:r>
            <a:r>
              <a:rPr lang="pl-PL" sz="2800" dirty="0">
                <a:solidFill>
                  <a:schemeClr val="bg1"/>
                </a:solidFill>
              </a:rPr>
              <a:t> </a:t>
            </a:r>
            <a:r>
              <a:rPr lang="pl-PL" sz="2800" dirty="0" err="1">
                <a:solidFill>
                  <a:schemeClr val="bg1"/>
                </a:solidFill>
              </a:rPr>
              <a:t>an</a:t>
            </a:r>
            <a:r>
              <a:rPr lang="pl-PL" sz="2800" dirty="0">
                <a:solidFill>
                  <a:schemeClr val="bg1"/>
                </a:solidFill>
              </a:rPr>
              <a:t> open-</a:t>
            </a:r>
            <a:r>
              <a:rPr lang="pl-PL" sz="2800" dirty="0" err="1">
                <a:solidFill>
                  <a:schemeClr val="bg1"/>
                </a:solidFill>
              </a:rPr>
              <a:t>source</a:t>
            </a:r>
            <a:r>
              <a:rPr lang="pl-PL" sz="2800" dirty="0">
                <a:solidFill>
                  <a:schemeClr val="bg1"/>
                </a:solidFill>
              </a:rPr>
              <a:t> </a:t>
            </a:r>
            <a:r>
              <a:rPr lang="pl-PL" sz="2800" dirty="0" err="1">
                <a:solidFill>
                  <a:schemeClr val="bg1"/>
                </a:solidFill>
              </a:rPr>
              <a:t>stream</a:t>
            </a:r>
            <a:r>
              <a:rPr lang="pl-PL" sz="2800" dirty="0">
                <a:solidFill>
                  <a:schemeClr val="bg1"/>
                </a:solidFill>
              </a:rPr>
              <a:t> </a:t>
            </a:r>
            <a:r>
              <a:rPr lang="pl-PL" sz="2800" dirty="0" err="1">
                <a:solidFill>
                  <a:schemeClr val="bg1"/>
                </a:solidFill>
              </a:rPr>
              <a:t>processing</a:t>
            </a:r>
            <a:r>
              <a:rPr lang="pl-PL" sz="2800" dirty="0">
                <a:solidFill>
                  <a:schemeClr val="bg1"/>
                </a:solidFill>
              </a:rPr>
              <a:t> platform. </a:t>
            </a:r>
          </a:p>
          <a:p>
            <a:pPr lvl="1"/>
            <a:r>
              <a:rPr lang="pl-PL" sz="2800" dirty="0" err="1">
                <a:solidFill>
                  <a:schemeClr val="bg1"/>
                </a:solidFill>
              </a:rPr>
              <a:t>Originated</a:t>
            </a:r>
            <a:r>
              <a:rPr lang="pl-PL" sz="2800" dirty="0">
                <a:solidFill>
                  <a:schemeClr val="bg1"/>
                </a:solidFill>
              </a:rPr>
              <a:t> </a:t>
            </a:r>
            <a:r>
              <a:rPr lang="pl-PL" sz="2800" dirty="0" err="1">
                <a:solidFill>
                  <a:schemeClr val="bg1"/>
                </a:solidFill>
              </a:rPr>
              <a:t>at</a:t>
            </a:r>
            <a:r>
              <a:rPr lang="pl-PL" sz="2800" dirty="0">
                <a:solidFill>
                  <a:schemeClr val="bg1"/>
                </a:solidFill>
              </a:rPr>
              <a:t> LinkedIn and </a:t>
            </a:r>
            <a:r>
              <a:rPr lang="pl-PL" sz="2800" dirty="0" err="1">
                <a:solidFill>
                  <a:schemeClr val="bg1"/>
                </a:solidFill>
              </a:rPr>
              <a:t>later</a:t>
            </a:r>
            <a:r>
              <a:rPr lang="pl-PL" sz="2800" dirty="0">
                <a:solidFill>
                  <a:schemeClr val="bg1"/>
                </a:solidFill>
              </a:rPr>
              <a:t> </a:t>
            </a:r>
            <a:r>
              <a:rPr lang="pl-PL" sz="2800" dirty="0" err="1">
                <a:solidFill>
                  <a:schemeClr val="bg1"/>
                </a:solidFill>
              </a:rPr>
              <a:t>became</a:t>
            </a:r>
            <a:r>
              <a:rPr lang="pl-PL" sz="2800" dirty="0">
                <a:solidFill>
                  <a:schemeClr val="bg1"/>
                </a:solidFill>
              </a:rPr>
              <a:t> </a:t>
            </a:r>
            <a:r>
              <a:rPr lang="pl-PL" sz="2800" dirty="0" err="1">
                <a:solidFill>
                  <a:schemeClr val="bg1"/>
                </a:solidFill>
              </a:rPr>
              <a:t>an</a:t>
            </a:r>
            <a:r>
              <a:rPr lang="pl-PL" sz="2800" dirty="0">
                <a:solidFill>
                  <a:schemeClr val="bg1"/>
                </a:solidFill>
              </a:rPr>
              <a:t> open-</a:t>
            </a:r>
            <a:r>
              <a:rPr lang="pl-PL" sz="2800" dirty="0" err="1">
                <a:solidFill>
                  <a:schemeClr val="bg1"/>
                </a:solidFill>
              </a:rPr>
              <a:t>source</a:t>
            </a:r>
            <a:r>
              <a:rPr lang="pl-PL" sz="2800" dirty="0">
                <a:solidFill>
                  <a:schemeClr val="bg1"/>
                </a:solidFill>
              </a:rPr>
              <a:t> Apache </a:t>
            </a:r>
            <a:r>
              <a:rPr lang="pl-PL" sz="2800" dirty="0" err="1">
                <a:solidFill>
                  <a:schemeClr val="bg1"/>
                </a:solidFill>
              </a:rPr>
              <a:t>project</a:t>
            </a:r>
            <a:r>
              <a:rPr lang="pl-PL" sz="2800" dirty="0">
                <a:solidFill>
                  <a:schemeClr val="bg1"/>
                </a:solidFill>
              </a:rPr>
              <a:t> in 2011</a:t>
            </a:r>
          </a:p>
          <a:p>
            <a:pPr lvl="1"/>
            <a:r>
              <a:rPr lang="pl-PL" sz="2800" dirty="0">
                <a:solidFill>
                  <a:schemeClr val="bg1"/>
                </a:solidFill>
              </a:rPr>
              <a:t>Kafka </a:t>
            </a:r>
            <a:r>
              <a:rPr lang="pl-PL" sz="2800" dirty="0" err="1">
                <a:solidFill>
                  <a:schemeClr val="bg1"/>
                </a:solidFill>
              </a:rPr>
              <a:t>is</a:t>
            </a:r>
            <a:r>
              <a:rPr lang="pl-PL" sz="2800" dirty="0">
                <a:solidFill>
                  <a:schemeClr val="bg1"/>
                </a:solidFill>
              </a:rPr>
              <a:t> </a:t>
            </a:r>
            <a:r>
              <a:rPr lang="pl-PL" sz="2800" dirty="0" err="1">
                <a:solidFill>
                  <a:schemeClr val="bg1"/>
                </a:solidFill>
              </a:rPr>
              <a:t>written</a:t>
            </a:r>
            <a:r>
              <a:rPr lang="pl-PL" sz="2800" dirty="0">
                <a:solidFill>
                  <a:schemeClr val="bg1"/>
                </a:solidFill>
              </a:rPr>
              <a:t> in Scala and Java. </a:t>
            </a:r>
          </a:p>
          <a:p>
            <a:pPr lvl="1"/>
            <a:r>
              <a:rPr lang="pl-PL" sz="2800" dirty="0">
                <a:solidFill>
                  <a:schemeClr val="bg1"/>
                </a:solidFill>
              </a:rPr>
              <a:t>It </a:t>
            </a:r>
            <a:r>
              <a:rPr lang="pl-PL" sz="2800" dirty="0" err="1">
                <a:solidFill>
                  <a:schemeClr val="bg1"/>
                </a:solidFill>
              </a:rPr>
              <a:t>aims</a:t>
            </a:r>
            <a:r>
              <a:rPr lang="pl-PL" sz="2800" dirty="0">
                <a:solidFill>
                  <a:schemeClr val="bg1"/>
                </a:solidFill>
              </a:rPr>
              <a:t> </a:t>
            </a:r>
            <a:r>
              <a:rPr lang="pl-PL" sz="2800" dirty="0" err="1">
                <a:solidFill>
                  <a:schemeClr val="bg1"/>
                </a:solidFill>
              </a:rPr>
              <a:t>at</a:t>
            </a:r>
            <a:r>
              <a:rPr lang="pl-PL" sz="2800" dirty="0">
                <a:solidFill>
                  <a:schemeClr val="bg1"/>
                </a:solidFill>
              </a:rPr>
              <a:t> </a:t>
            </a:r>
            <a:r>
              <a:rPr lang="pl-PL" sz="2800" dirty="0" err="1">
                <a:solidFill>
                  <a:schemeClr val="bg1"/>
                </a:solidFill>
              </a:rPr>
              <a:t>providing</a:t>
            </a:r>
            <a:r>
              <a:rPr lang="pl-PL" sz="2800" dirty="0">
                <a:solidFill>
                  <a:schemeClr val="bg1"/>
                </a:solidFill>
              </a:rPr>
              <a:t> a high-</a:t>
            </a:r>
            <a:r>
              <a:rPr lang="pl-PL" sz="2800" dirty="0" err="1">
                <a:solidFill>
                  <a:schemeClr val="bg1"/>
                </a:solidFill>
              </a:rPr>
              <a:t>throughput</a:t>
            </a:r>
            <a:r>
              <a:rPr lang="pl-PL" sz="2800" dirty="0">
                <a:solidFill>
                  <a:schemeClr val="bg1"/>
                </a:solidFill>
              </a:rPr>
              <a:t>, </a:t>
            </a:r>
            <a:r>
              <a:rPr lang="pl-PL" sz="2800" dirty="0" err="1">
                <a:solidFill>
                  <a:schemeClr val="bg1"/>
                </a:solidFill>
              </a:rPr>
              <a:t>low-latency</a:t>
            </a:r>
            <a:r>
              <a:rPr lang="pl-PL" sz="2800" dirty="0">
                <a:solidFill>
                  <a:schemeClr val="bg1"/>
                </a:solidFill>
              </a:rPr>
              <a:t> platform for </a:t>
            </a:r>
            <a:r>
              <a:rPr lang="pl-PL" sz="2800" dirty="0" err="1">
                <a:solidFill>
                  <a:schemeClr val="bg1"/>
                </a:solidFill>
              </a:rPr>
              <a:t>handling</a:t>
            </a:r>
            <a:r>
              <a:rPr lang="pl-PL" sz="2800" dirty="0">
                <a:solidFill>
                  <a:schemeClr val="bg1"/>
                </a:solidFill>
              </a:rPr>
              <a:t> real-</a:t>
            </a:r>
            <a:r>
              <a:rPr lang="pl-PL" sz="2800" dirty="0" err="1">
                <a:solidFill>
                  <a:schemeClr val="bg1"/>
                </a:solidFill>
              </a:rPr>
              <a:t>time</a:t>
            </a:r>
            <a:r>
              <a:rPr lang="pl-PL" sz="2800" dirty="0">
                <a:solidFill>
                  <a:schemeClr val="bg1"/>
                </a:solidFill>
              </a:rPr>
              <a:t> data </a:t>
            </a:r>
            <a:r>
              <a:rPr lang="pl-PL" sz="2800" dirty="0" err="1">
                <a:solidFill>
                  <a:schemeClr val="bg1"/>
                </a:solidFill>
              </a:rPr>
              <a:t>feeds</a:t>
            </a:r>
            <a:r>
              <a:rPr lang="pl-PL" sz="2800" dirty="0">
                <a:solidFill>
                  <a:schemeClr val="bg1"/>
                </a:solidFill>
              </a:rPr>
              <a:t>.</a:t>
            </a:r>
          </a:p>
        </p:txBody>
      </p:sp>
    </p:spTree>
    <p:extLst>
      <p:ext uri="{BB962C8B-B14F-4D97-AF65-F5344CB8AC3E}">
        <p14:creationId xmlns:p14="http://schemas.microsoft.com/office/powerpoint/2010/main" val="5051121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xEl>
                                              <p:pRg st="3" end="3"/>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xEl>
                                              <p:pRg st="4" end="4"/>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p:bldLst>
  </p:timing>
</p:sld>
</file>

<file path=ppt/slides/slide15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48" name="Rectangle 47">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picture containing person, floor&#10;&#10;Description automatically generated">
            <a:extLst>
              <a:ext uri="{FF2B5EF4-FFF2-40B4-BE49-F238E27FC236}">
                <a16:creationId xmlns:a16="http://schemas.microsoft.com/office/drawing/2014/main" id="{4E56D1EF-FB9F-2441-AD53-AD6A7DD50175}"/>
              </a:ext>
            </a:extLst>
          </p:cNvPr>
          <p:cNvPicPr>
            <a:picLocks noChangeAspect="1"/>
          </p:cNvPicPr>
          <p:nvPr/>
        </p:nvPicPr>
        <p:blipFill rotWithShape="1">
          <a:blip r:embed="rId2">
            <a:alphaModFix amt="50000"/>
          </a:blip>
          <a:srcRect t="12192" b="3538"/>
          <a:stretch/>
        </p:blipFill>
        <p:spPr>
          <a:xfrm>
            <a:off x="20" y="1"/>
            <a:ext cx="12191980" cy="6857999"/>
          </a:xfrm>
          <a:prstGeom prst="rect">
            <a:avLst/>
          </a:prstGeom>
        </p:spPr>
      </p:pic>
      <p:sp>
        <p:nvSpPr>
          <p:cNvPr id="7" name="Title 4">
            <a:extLst>
              <a:ext uri="{FF2B5EF4-FFF2-40B4-BE49-F238E27FC236}">
                <a16:creationId xmlns:a16="http://schemas.microsoft.com/office/drawing/2014/main" id="{40435B20-E271-244A-8E6B-E391F5408538}"/>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sz="6000" dirty="0">
                <a:solidFill>
                  <a:srgbClr val="FFFFFF"/>
                </a:solidFill>
              </a:rPr>
              <a:t>Exercise 7</a:t>
            </a:r>
          </a:p>
        </p:txBody>
      </p:sp>
    </p:spTree>
    <p:extLst>
      <p:ext uri="{BB962C8B-B14F-4D97-AF65-F5344CB8AC3E}">
        <p14:creationId xmlns:p14="http://schemas.microsoft.com/office/powerpoint/2010/main" val="2916787020"/>
      </p:ext>
    </p:extLst>
  </p:cSld>
  <p:clrMapOvr>
    <a:overrideClrMapping bg1="dk1" tx1="lt1" bg2="dk2" tx2="lt2" accent1="accent1" accent2="accent2" accent3="accent3" accent4="accent4" accent5="accent5" accent6="accent6" hlink="hlink" folHlink="folHlink"/>
  </p:clrMapOvr>
</p:sld>
</file>

<file path=ppt/slides/slide1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E20EB187-900F-4AF5-813B-101456D9F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8C739E4B-57CC-1A45-9F45-2F0920123D1C}"/>
              </a:ext>
            </a:extLst>
          </p:cNvPr>
          <p:cNvPicPr>
            <a:picLocks noChangeAspect="1"/>
          </p:cNvPicPr>
          <p:nvPr/>
        </p:nvPicPr>
        <p:blipFill rotWithShape="1">
          <a:blip r:embed="rId2">
            <a:alphaModFix amt="50000"/>
          </a:blip>
          <a:srcRect t="7823" b="7908"/>
          <a:stretch/>
        </p:blipFill>
        <p:spPr>
          <a:xfrm>
            <a:off x="20" y="1"/>
            <a:ext cx="12191980" cy="6857999"/>
          </a:xfrm>
          <a:prstGeom prst="rect">
            <a:avLst/>
          </a:prstGeom>
        </p:spPr>
      </p:pic>
      <p:sp>
        <p:nvSpPr>
          <p:cNvPr id="7" name="Title 4">
            <a:extLst>
              <a:ext uri="{FF2B5EF4-FFF2-40B4-BE49-F238E27FC236}">
                <a16:creationId xmlns:a16="http://schemas.microsoft.com/office/drawing/2014/main" id="{40435B20-E271-244A-8E6B-E391F5408538}"/>
              </a:ext>
            </a:extLst>
          </p:cNvPr>
          <p:cNvSpPr>
            <a:spLocks noGrp="1"/>
          </p:cNvSpPr>
          <p:nvPr>
            <p:ph type="title"/>
          </p:nvPr>
        </p:nvSpPr>
        <p:spPr>
          <a:xfrm>
            <a:off x="4387349" y="1200152"/>
            <a:ext cx="6897171" cy="4457696"/>
          </a:xfrm>
        </p:spPr>
        <p:txBody>
          <a:bodyPr vert="horz" lIns="91440" tIns="45720" rIns="91440" bIns="45720" rtlCol="0" anchor="ctr">
            <a:normAutofit/>
          </a:bodyPr>
          <a:lstStyle/>
          <a:p>
            <a:r>
              <a:rPr lang="en-GB" sz="5400" dirty="0"/>
              <a:t>Log compaction</a:t>
            </a:r>
          </a:p>
        </p:txBody>
      </p:sp>
      <p:cxnSp>
        <p:nvCxnSpPr>
          <p:cNvPr id="34" name="Straight Connector 33">
            <a:extLst>
              <a:ext uri="{FF2B5EF4-FFF2-40B4-BE49-F238E27FC236}">
                <a16:creationId xmlns:a16="http://schemas.microsoft.com/office/drawing/2014/main" id="{624D17C8-E9C2-48A4-AA36-D7048A6CCC4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5891" y="2286000"/>
            <a:ext cx="0" cy="228600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94730626"/>
      </p:ext>
    </p:extLst>
  </p:cSld>
  <p:clrMapOvr>
    <a:overrideClrMapping bg1="dk1" tx1="lt1" bg2="dk2" tx2="lt2" accent1="accent1" accent2="accent2" accent3="accent3" accent4="accent4" accent5="accent5" accent6="accent6" hlink="hlink" folHlink="folHlink"/>
  </p:clrMapOvr>
</p:sld>
</file>

<file path=ppt/slides/slide152.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pl-PL" dirty="0">
                <a:solidFill>
                  <a:schemeClr val="bg1"/>
                </a:solidFill>
              </a:rPr>
              <a:t>Log </a:t>
            </a:r>
            <a:r>
              <a:rPr lang="pl-PL" dirty="0" err="1">
                <a:solidFill>
                  <a:schemeClr val="bg1"/>
                </a:solidFill>
              </a:rPr>
              <a:t>Compaction</a:t>
            </a:r>
            <a:endParaRPr lang="pl-PL" dirty="0">
              <a:solidFill>
                <a:schemeClr val="bg1"/>
              </a:solidFill>
            </a:endParaRPr>
          </a:p>
        </p:txBody>
      </p:sp>
      <p:sp>
        <p:nvSpPr>
          <p:cNvPr id="6" name="Content Placeholder 5">
            <a:extLst>
              <a:ext uri="{FF2B5EF4-FFF2-40B4-BE49-F238E27FC236}">
                <a16:creationId xmlns:a16="http://schemas.microsoft.com/office/drawing/2014/main" id="{24D5AFD9-797D-2440-A45F-96BC8F3A41D0}"/>
              </a:ext>
            </a:extLst>
          </p:cNvPr>
          <p:cNvSpPr>
            <a:spLocks noGrp="1"/>
          </p:cNvSpPr>
          <p:nvPr>
            <p:ph idx="1"/>
          </p:nvPr>
        </p:nvSpPr>
        <p:spPr/>
        <p:txBody>
          <a:bodyPr/>
          <a:lstStyle/>
          <a:p>
            <a:r>
              <a:rPr lang="pl-PL" dirty="0" err="1">
                <a:solidFill>
                  <a:schemeClr val="bg1"/>
                </a:solidFill>
              </a:rPr>
              <a:t>Retains</a:t>
            </a:r>
            <a:r>
              <a:rPr lang="pl-PL" dirty="0">
                <a:solidFill>
                  <a:schemeClr val="bg1"/>
                </a:solidFill>
              </a:rPr>
              <a:t> </a:t>
            </a:r>
            <a:r>
              <a:rPr lang="pl-PL" dirty="0" err="1">
                <a:solidFill>
                  <a:schemeClr val="bg1"/>
                </a:solidFill>
              </a:rPr>
              <a:t>at</a:t>
            </a:r>
            <a:r>
              <a:rPr lang="pl-PL" dirty="0">
                <a:solidFill>
                  <a:schemeClr val="bg1"/>
                </a:solidFill>
              </a:rPr>
              <a:t> </a:t>
            </a:r>
            <a:r>
              <a:rPr lang="pl-PL" dirty="0" err="1">
                <a:solidFill>
                  <a:schemeClr val="bg1"/>
                </a:solidFill>
              </a:rPr>
              <a:t>least</a:t>
            </a:r>
            <a:r>
              <a:rPr lang="pl-PL" dirty="0">
                <a:solidFill>
                  <a:schemeClr val="bg1"/>
                </a:solidFill>
              </a:rPr>
              <a:t> the </a:t>
            </a:r>
            <a:r>
              <a:rPr lang="pl-PL" dirty="0" err="1">
                <a:solidFill>
                  <a:schemeClr val="bg1"/>
                </a:solidFill>
              </a:rPr>
              <a:t>last</a:t>
            </a:r>
            <a:r>
              <a:rPr lang="pl-PL" dirty="0">
                <a:solidFill>
                  <a:schemeClr val="bg1"/>
                </a:solidFill>
              </a:rPr>
              <a:t> </a:t>
            </a:r>
            <a:r>
              <a:rPr lang="pl-PL" dirty="0" err="1">
                <a:solidFill>
                  <a:schemeClr val="bg1"/>
                </a:solidFill>
              </a:rPr>
              <a:t>known</a:t>
            </a:r>
            <a:r>
              <a:rPr lang="pl-PL" dirty="0">
                <a:solidFill>
                  <a:schemeClr val="bg1"/>
                </a:solidFill>
              </a:rPr>
              <a:t> </a:t>
            </a:r>
            <a:r>
              <a:rPr lang="pl-PL" dirty="0" err="1">
                <a:solidFill>
                  <a:schemeClr val="bg1"/>
                </a:solidFill>
              </a:rPr>
              <a:t>value</a:t>
            </a:r>
            <a:r>
              <a:rPr lang="pl-PL" dirty="0">
                <a:solidFill>
                  <a:schemeClr val="bg1"/>
                </a:solidFill>
              </a:rPr>
              <a:t> for </a:t>
            </a:r>
            <a:r>
              <a:rPr lang="pl-PL" dirty="0" err="1">
                <a:solidFill>
                  <a:schemeClr val="bg1"/>
                </a:solidFill>
              </a:rPr>
              <a:t>each</a:t>
            </a:r>
            <a:r>
              <a:rPr lang="pl-PL" dirty="0">
                <a:solidFill>
                  <a:schemeClr val="bg1"/>
                </a:solidFill>
              </a:rPr>
              <a:t> </a:t>
            </a:r>
            <a:r>
              <a:rPr lang="pl-PL" dirty="0" err="1">
                <a:solidFill>
                  <a:schemeClr val="bg1"/>
                </a:solidFill>
              </a:rPr>
              <a:t>record</a:t>
            </a:r>
            <a:r>
              <a:rPr lang="pl-PL" dirty="0">
                <a:solidFill>
                  <a:schemeClr val="bg1"/>
                </a:solidFill>
              </a:rPr>
              <a:t> </a:t>
            </a:r>
            <a:r>
              <a:rPr lang="pl-PL" dirty="0" err="1">
                <a:solidFill>
                  <a:schemeClr val="bg1"/>
                </a:solidFill>
              </a:rPr>
              <a:t>key</a:t>
            </a:r>
            <a:r>
              <a:rPr lang="pl-PL" dirty="0">
                <a:solidFill>
                  <a:schemeClr val="bg1"/>
                </a:solidFill>
              </a:rPr>
              <a:t> for a single </a:t>
            </a:r>
            <a:r>
              <a:rPr lang="pl-PL" dirty="0" err="1">
                <a:solidFill>
                  <a:schemeClr val="bg1"/>
                </a:solidFill>
              </a:rPr>
              <a:t>topic</a:t>
            </a:r>
            <a:r>
              <a:rPr lang="pl-PL" dirty="0">
                <a:solidFill>
                  <a:schemeClr val="bg1"/>
                </a:solidFill>
              </a:rPr>
              <a:t> </a:t>
            </a:r>
            <a:r>
              <a:rPr lang="pl-PL" dirty="0" err="1">
                <a:solidFill>
                  <a:schemeClr val="bg1"/>
                </a:solidFill>
              </a:rPr>
              <a:t>partition</a:t>
            </a:r>
            <a:endParaRPr lang="pl-PL" dirty="0">
              <a:solidFill>
                <a:schemeClr val="bg1"/>
              </a:solidFill>
            </a:endParaRPr>
          </a:p>
          <a:p>
            <a:r>
              <a:rPr lang="pl-PL" dirty="0" err="1">
                <a:solidFill>
                  <a:schemeClr val="bg1"/>
                </a:solidFill>
              </a:rPr>
              <a:t>Compacted</a:t>
            </a:r>
            <a:r>
              <a:rPr lang="pl-PL" dirty="0">
                <a:solidFill>
                  <a:schemeClr val="bg1"/>
                </a:solidFill>
              </a:rPr>
              <a:t> </a:t>
            </a:r>
            <a:r>
              <a:rPr lang="pl-PL" dirty="0" err="1">
                <a:solidFill>
                  <a:schemeClr val="bg1"/>
                </a:solidFill>
              </a:rPr>
              <a:t>logs</a:t>
            </a:r>
            <a:r>
              <a:rPr lang="pl-PL" dirty="0">
                <a:solidFill>
                  <a:schemeClr val="bg1"/>
                </a:solidFill>
              </a:rPr>
              <a:t> </a:t>
            </a:r>
            <a:r>
              <a:rPr lang="pl-PL" dirty="0" err="1">
                <a:solidFill>
                  <a:schemeClr val="bg1"/>
                </a:solidFill>
              </a:rPr>
              <a:t>are</a:t>
            </a:r>
            <a:r>
              <a:rPr lang="pl-PL" dirty="0">
                <a:solidFill>
                  <a:schemeClr val="bg1"/>
                </a:solidFill>
              </a:rPr>
              <a:t> </a:t>
            </a:r>
            <a:r>
              <a:rPr lang="pl-PL" dirty="0" err="1">
                <a:solidFill>
                  <a:schemeClr val="bg1"/>
                </a:solidFill>
              </a:rPr>
              <a:t>useful</a:t>
            </a:r>
            <a:r>
              <a:rPr lang="pl-PL" dirty="0">
                <a:solidFill>
                  <a:schemeClr val="bg1"/>
                </a:solidFill>
              </a:rPr>
              <a:t> for </a:t>
            </a:r>
            <a:r>
              <a:rPr lang="pl-PL" dirty="0" err="1">
                <a:solidFill>
                  <a:schemeClr val="bg1"/>
                </a:solidFill>
              </a:rPr>
              <a:t>restoring</a:t>
            </a:r>
            <a:r>
              <a:rPr lang="pl-PL" dirty="0">
                <a:solidFill>
                  <a:schemeClr val="bg1"/>
                </a:solidFill>
              </a:rPr>
              <a:t> </a:t>
            </a:r>
            <a:r>
              <a:rPr lang="pl-PL" dirty="0" err="1">
                <a:solidFill>
                  <a:schemeClr val="bg1"/>
                </a:solidFill>
              </a:rPr>
              <a:t>state</a:t>
            </a:r>
            <a:r>
              <a:rPr lang="pl-PL" dirty="0">
                <a:solidFill>
                  <a:schemeClr val="bg1"/>
                </a:solidFill>
              </a:rPr>
              <a:t> </a:t>
            </a:r>
            <a:r>
              <a:rPr lang="pl-PL" dirty="0" err="1">
                <a:solidFill>
                  <a:schemeClr val="bg1"/>
                </a:solidFill>
              </a:rPr>
              <a:t>after</a:t>
            </a:r>
            <a:r>
              <a:rPr lang="pl-PL" dirty="0">
                <a:solidFill>
                  <a:schemeClr val="bg1"/>
                </a:solidFill>
              </a:rPr>
              <a:t> a </a:t>
            </a:r>
            <a:r>
              <a:rPr lang="pl-PL" dirty="0" err="1">
                <a:solidFill>
                  <a:schemeClr val="bg1"/>
                </a:solidFill>
              </a:rPr>
              <a:t>crash</a:t>
            </a:r>
            <a:r>
              <a:rPr lang="pl-PL" dirty="0">
                <a:solidFill>
                  <a:schemeClr val="bg1"/>
                </a:solidFill>
              </a:rPr>
              <a:t> </a:t>
            </a:r>
            <a:r>
              <a:rPr lang="pl-PL" dirty="0" err="1">
                <a:solidFill>
                  <a:schemeClr val="bg1"/>
                </a:solidFill>
              </a:rPr>
              <a:t>or</a:t>
            </a:r>
            <a:r>
              <a:rPr lang="pl-PL" dirty="0">
                <a:solidFill>
                  <a:schemeClr val="bg1"/>
                </a:solidFill>
              </a:rPr>
              <a:t> system </a:t>
            </a:r>
            <a:r>
              <a:rPr lang="pl-PL" dirty="0" err="1">
                <a:solidFill>
                  <a:schemeClr val="bg1"/>
                </a:solidFill>
              </a:rPr>
              <a:t>failure</a:t>
            </a:r>
            <a:r>
              <a:rPr lang="pl-PL" dirty="0">
                <a:solidFill>
                  <a:schemeClr val="bg1"/>
                </a:solidFill>
              </a:rPr>
              <a:t>.</a:t>
            </a:r>
          </a:p>
          <a:p>
            <a:r>
              <a:rPr lang="pl-PL" dirty="0" err="1">
                <a:solidFill>
                  <a:schemeClr val="bg1"/>
                </a:solidFill>
              </a:rPr>
              <a:t>Used</a:t>
            </a:r>
            <a:r>
              <a:rPr lang="pl-PL" dirty="0">
                <a:solidFill>
                  <a:schemeClr val="bg1"/>
                </a:solidFill>
              </a:rPr>
              <a:t> </a:t>
            </a:r>
            <a:r>
              <a:rPr lang="pl-PL" dirty="0" err="1">
                <a:solidFill>
                  <a:schemeClr val="bg1"/>
                </a:solidFill>
              </a:rPr>
              <a:t>also</a:t>
            </a:r>
            <a:r>
              <a:rPr lang="pl-PL" dirty="0">
                <a:solidFill>
                  <a:schemeClr val="bg1"/>
                </a:solidFill>
              </a:rPr>
              <a:t> for </a:t>
            </a:r>
            <a:r>
              <a:rPr lang="pl-PL" dirty="0" err="1">
                <a:solidFill>
                  <a:schemeClr val="bg1"/>
                </a:solidFill>
              </a:rPr>
              <a:t>deletion</a:t>
            </a:r>
            <a:r>
              <a:rPr lang="pl-PL" dirty="0">
                <a:solidFill>
                  <a:schemeClr val="bg1"/>
                </a:solidFill>
              </a:rPr>
              <a:t> of single </a:t>
            </a:r>
            <a:r>
              <a:rPr lang="pl-PL" dirty="0" err="1">
                <a:solidFill>
                  <a:schemeClr val="bg1"/>
                </a:solidFill>
              </a:rPr>
              <a:t>message</a:t>
            </a:r>
            <a:endParaRPr lang="pl-PL" dirty="0">
              <a:solidFill>
                <a:schemeClr val="bg1"/>
              </a:solidFill>
            </a:endParaRPr>
          </a:p>
        </p:txBody>
      </p:sp>
    </p:spTree>
    <p:extLst>
      <p:ext uri="{BB962C8B-B14F-4D97-AF65-F5344CB8AC3E}">
        <p14:creationId xmlns:p14="http://schemas.microsoft.com/office/powerpoint/2010/main" val="2826242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53.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pl-PL" dirty="0">
                <a:solidFill>
                  <a:schemeClr val="bg1"/>
                </a:solidFill>
              </a:rPr>
              <a:t>Log </a:t>
            </a:r>
            <a:r>
              <a:rPr lang="pl-PL" dirty="0" err="1">
                <a:solidFill>
                  <a:schemeClr val="bg1"/>
                </a:solidFill>
              </a:rPr>
              <a:t>Compaction</a:t>
            </a:r>
            <a:endParaRPr lang="pl-PL" dirty="0">
              <a:solidFill>
                <a:schemeClr val="bg1"/>
              </a:solidFill>
            </a:endParaRPr>
          </a:p>
        </p:txBody>
      </p:sp>
      <p:sp>
        <p:nvSpPr>
          <p:cNvPr id="4" name="TextBox 3">
            <a:extLst>
              <a:ext uri="{FF2B5EF4-FFF2-40B4-BE49-F238E27FC236}">
                <a16:creationId xmlns:a16="http://schemas.microsoft.com/office/drawing/2014/main" id="{6A6AE13B-805F-1F4B-A3D8-AF3F55E064E1}"/>
              </a:ext>
            </a:extLst>
          </p:cNvPr>
          <p:cNvSpPr txBox="1"/>
          <p:nvPr/>
        </p:nvSpPr>
        <p:spPr>
          <a:xfrm>
            <a:off x="2744052" y="6492875"/>
            <a:ext cx="3800271" cy="369332"/>
          </a:xfrm>
          <a:prstGeom prst="rect">
            <a:avLst/>
          </a:prstGeom>
          <a:noFill/>
        </p:spPr>
        <p:txBody>
          <a:bodyPr wrap="none" rtlCol="0">
            <a:spAutoFit/>
          </a:bodyPr>
          <a:lstStyle/>
          <a:p>
            <a:r>
              <a:rPr lang="pl-PL" dirty="0">
                <a:solidFill>
                  <a:schemeClr val="bg1"/>
                </a:solidFill>
              </a:rPr>
              <a:t>Source: </a:t>
            </a:r>
            <a:r>
              <a:rPr lang="pl-PL" dirty="0">
                <a:solidFill>
                  <a:schemeClr val="bg1"/>
                </a:solidFill>
                <a:hlinkClick r:id="rId2">
                  <a:extLst>
                    <a:ext uri="{A12FA001-AC4F-418D-AE19-62706E023703}">
                      <ahyp:hlinkClr xmlns:ahyp="http://schemas.microsoft.com/office/drawing/2018/hyperlinkcolor" val="tx"/>
                    </a:ext>
                  </a:extLst>
                </a:hlinkClick>
              </a:rPr>
              <a:t>https://kafka.apache.org/intro</a:t>
            </a:r>
            <a:endParaRPr lang="pl-PL" dirty="0">
              <a:solidFill>
                <a:schemeClr val="bg1"/>
              </a:solidFill>
            </a:endParaRPr>
          </a:p>
        </p:txBody>
      </p:sp>
      <p:pic>
        <p:nvPicPr>
          <p:cNvPr id="6" name="Picture 5" descr="Diagram&#10;&#10;Description automatically generated">
            <a:extLst>
              <a:ext uri="{FF2B5EF4-FFF2-40B4-BE49-F238E27FC236}">
                <a16:creationId xmlns:a16="http://schemas.microsoft.com/office/drawing/2014/main" id="{3B512E8A-0213-AA48-B7CD-A6C6B0AF7B86}"/>
              </a:ext>
            </a:extLst>
          </p:cNvPr>
          <p:cNvPicPr>
            <a:picLocks noChangeAspect="1"/>
          </p:cNvPicPr>
          <p:nvPr/>
        </p:nvPicPr>
        <p:blipFill>
          <a:blip r:embed="rId3"/>
          <a:stretch>
            <a:fillRect/>
          </a:stretch>
        </p:blipFill>
        <p:spPr>
          <a:xfrm>
            <a:off x="180469" y="1690688"/>
            <a:ext cx="11831062" cy="3720914"/>
          </a:xfrm>
          <a:prstGeom prst="rect">
            <a:avLst/>
          </a:prstGeom>
        </p:spPr>
      </p:pic>
    </p:spTree>
    <p:extLst>
      <p:ext uri="{BB962C8B-B14F-4D97-AF65-F5344CB8AC3E}">
        <p14:creationId xmlns:p14="http://schemas.microsoft.com/office/powerpoint/2010/main" val="1264512619"/>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pl-PL" dirty="0">
                <a:solidFill>
                  <a:schemeClr val="bg1"/>
                </a:solidFill>
              </a:rPr>
              <a:t>Log </a:t>
            </a:r>
            <a:r>
              <a:rPr lang="pl-PL" dirty="0" err="1">
                <a:solidFill>
                  <a:schemeClr val="bg1"/>
                </a:solidFill>
              </a:rPr>
              <a:t>Compaction</a:t>
            </a:r>
            <a:endParaRPr lang="pl-PL" dirty="0">
              <a:solidFill>
                <a:schemeClr val="bg1"/>
              </a:solidFill>
            </a:endParaRPr>
          </a:p>
        </p:txBody>
      </p:sp>
      <p:pic>
        <p:nvPicPr>
          <p:cNvPr id="3" name="Content Placeholder 2">
            <a:extLst>
              <a:ext uri="{FF2B5EF4-FFF2-40B4-BE49-F238E27FC236}">
                <a16:creationId xmlns:a16="http://schemas.microsoft.com/office/drawing/2014/main" id="{B6607E2E-5F9E-8F49-B80B-E62421D0F7B4}"/>
              </a:ext>
            </a:extLst>
          </p:cNvPr>
          <p:cNvPicPr>
            <a:picLocks noGrp="1" noChangeAspect="1"/>
          </p:cNvPicPr>
          <p:nvPr>
            <p:ph idx="1"/>
          </p:nvPr>
        </p:nvPicPr>
        <p:blipFill>
          <a:blip r:embed="rId2"/>
          <a:stretch>
            <a:fillRect/>
          </a:stretch>
        </p:blipFill>
        <p:spPr>
          <a:xfrm>
            <a:off x="2633579" y="1312669"/>
            <a:ext cx="6924842" cy="4667250"/>
          </a:xfrm>
        </p:spPr>
      </p:pic>
      <p:sp>
        <p:nvSpPr>
          <p:cNvPr id="4" name="TextBox 3">
            <a:extLst>
              <a:ext uri="{FF2B5EF4-FFF2-40B4-BE49-F238E27FC236}">
                <a16:creationId xmlns:a16="http://schemas.microsoft.com/office/drawing/2014/main" id="{6A6AE13B-805F-1F4B-A3D8-AF3F55E064E1}"/>
              </a:ext>
            </a:extLst>
          </p:cNvPr>
          <p:cNvSpPr txBox="1"/>
          <p:nvPr/>
        </p:nvSpPr>
        <p:spPr>
          <a:xfrm>
            <a:off x="2744052" y="6492875"/>
            <a:ext cx="3800271" cy="369332"/>
          </a:xfrm>
          <a:prstGeom prst="rect">
            <a:avLst/>
          </a:prstGeom>
          <a:noFill/>
        </p:spPr>
        <p:txBody>
          <a:bodyPr wrap="none" rtlCol="0">
            <a:spAutoFit/>
          </a:bodyPr>
          <a:lstStyle/>
          <a:p>
            <a:r>
              <a:rPr lang="pl-PL" dirty="0">
                <a:solidFill>
                  <a:schemeClr val="bg1"/>
                </a:solidFill>
              </a:rPr>
              <a:t>Source: </a:t>
            </a:r>
            <a:r>
              <a:rPr lang="pl-PL" dirty="0">
                <a:solidFill>
                  <a:schemeClr val="bg1"/>
                </a:solidFill>
                <a:hlinkClick r:id="rId3">
                  <a:extLst>
                    <a:ext uri="{A12FA001-AC4F-418D-AE19-62706E023703}">
                      <ahyp:hlinkClr xmlns:ahyp="http://schemas.microsoft.com/office/drawing/2018/hyperlinkcolor" val="tx"/>
                    </a:ext>
                  </a:extLst>
                </a:hlinkClick>
              </a:rPr>
              <a:t>https://kafka.apache.org/intro</a:t>
            </a:r>
            <a:endParaRPr lang="pl-PL" dirty="0">
              <a:solidFill>
                <a:schemeClr val="bg1"/>
              </a:solidFill>
            </a:endParaRPr>
          </a:p>
        </p:txBody>
      </p:sp>
    </p:spTree>
    <p:extLst>
      <p:ext uri="{BB962C8B-B14F-4D97-AF65-F5344CB8AC3E}">
        <p14:creationId xmlns:p14="http://schemas.microsoft.com/office/powerpoint/2010/main" val="3583279899"/>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pl-PL" dirty="0">
                <a:solidFill>
                  <a:schemeClr val="bg1"/>
                </a:solidFill>
              </a:rPr>
              <a:t>Log </a:t>
            </a:r>
            <a:r>
              <a:rPr lang="pl-PL" dirty="0" err="1">
                <a:solidFill>
                  <a:schemeClr val="bg1"/>
                </a:solidFill>
              </a:rPr>
              <a:t>Compaction</a:t>
            </a:r>
            <a:endParaRPr lang="pl-PL" dirty="0">
              <a:solidFill>
                <a:schemeClr val="bg1"/>
              </a:solidFill>
            </a:endParaRPr>
          </a:p>
        </p:txBody>
      </p:sp>
      <p:sp>
        <p:nvSpPr>
          <p:cNvPr id="6" name="Content Placeholder 5">
            <a:extLst>
              <a:ext uri="{FF2B5EF4-FFF2-40B4-BE49-F238E27FC236}">
                <a16:creationId xmlns:a16="http://schemas.microsoft.com/office/drawing/2014/main" id="{DCC305FF-DD51-3C41-89FD-16C54DD48867}"/>
              </a:ext>
            </a:extLst>
          </p:cNvPr>
          <p:cNvSpPr>
            <a:spLocks noGrp="1"/>
          </p:cNvSpPr>
          <p:nvPr>
            <p:ph idx="1"/>
          </p:nvPr>
        </p:nvSpPr>
        <p:spPr/>
        <p:txBody>
          <a:bodyPr>
            <a:normAutofit/>
          </a:bodyPr>
          <a:lstStyle/>
          <a:p>
            <a:r>
              <a:rPr lang="en-GB" dirty="0">
                <a:solidFill>
                  <a:schemeClr val="bg1"/>
                </a:solidFill>
              </a:rPr>
              <a:t>Log compaction guarantees the following:</a:t>
            </a:r>
          </a:p>
          <a:p>
            <a:r>
              <a:rPr lang="en-GB" dirty="0">
                <a:solidFill>
                  <a:schemeClr val="bg1"/>
                </a:solidFill>
              </a:rPr>
              <a:t>Any consumer that stays caught-up to within the head of the log will see every message that is written; config </a:t>
            </a:r>
            <a:r>
              <a:rPr lang="en-GB" dirty="0" err="1">
                <a:solidFill>
                  <a:schemeClr val="accent1"/>
                </a:solidFill>
              </a:rPr>
              <a:t>min.compaction.lag.ms</a:t>
            </a:r>
            <a:r>
              <a:rPr lang="en-GB" dirty="0">
                <a:solidFill>
                  <a:schemeClr val="bg1"/>
                </a:solidFill>
              </a:rPr>
              <a:t> can be used to guarantee the minimum length of time must pass after a message is written before it could be compacted</a:t>
            </a:r>
          </a:p>
          <a:p>
            <a:r>
              <a:rPr lang="en-GB" dirty="0">
                <a:solidFill>
                  <a:schemeClr val="bg1"/>
                </a:solidFill>
              </a:rPr>
              <a:t>Ordering of messages is always maintained. Compaction will never re-order messages, just remove some.</a:t>
            </a:r>
          </a:p>
          <a:p>
            <a:r>
              <a:rPr lang="en-GB" dirty="0">
                <a:solidFill>
                  <a:schemeClr val="bg1"/>
                </a:solidFill>
              </a:rPr>
              <a:t>The offset for a message never changes. It is the permanent identifier for a position in the log.</a:t>
            </a:r>
          </a:p>
        </p:txBody>
      </p:sp>
    </p:spTree>
    <p:extLst>
      <p:ext uri="{BB962C8B-B14F-4D97-AF65-F5344CB8AC3E}">
        <p14:creationId xmlns:p14="http://schemas.microsoft.com/office/powerpoint/2010/main" val="2577167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56.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pl-PL" dirty="0">
                <a:solidFill>
                  <a:schemeClr val="bg1"/>
                </a:solidFill>
              </a:rPr>
              <a:t>Log </a:t>
            </a:r>
            <a:r>
              <a:rPr lang="pl-PL" dirty="0" err="1">
                <a:solidFill>
                  <a:schemeClr val="bg1"/>
                </a:solidFill>
              </a:rPr>
              <a:t>Compaction</a:t>
            </a:r>
            <a:r>
              <a:rPr lang="pl-PL" dirty="0">
                <a:solidFill>
                  <a:schemeClr val="bg1"/>
                </a:solidFill>
              </a:rPr>
              <a:t> - </a:t>
            </a:r>
            <a:r>
              <a:rPr lang="pl-PL" dirty="0" err="1">
                <a:solidFill>
                  <a:schemeClr val="bg1"/>
                </a:solidFill>
              </a:rPr>
              <a:t>configuration</a:t>
            </a:r>
            <a:endParaRPr lang="pl-PL" dirty="0">
              <a:solidFill>
                <a:schemeClr val="bg1"/>
              </a:solidFill>
            </a:endParaRPr>
          </a:p>
        </p:txBody>
      </p:sp>
      <p:sp>
        <p:nvSpPr>
          <p:cNvPr id="6" name="Content Placeholder 5">
            <a:extLst>
              <a:ext uri="{FF2B5EF4-FFF2-40B4-BE49-F238E27FC236}">
                <a16:creationId xmlns:a16="http://schemas.microsoft.com/office/drawing/2014/main" id="{DCC305FF-DD51-3C41-89FD-16C54DD48867}"/>
              </a:ext>
            </a:extLst>
          </p:cNvPr>
          <p:cNvSpPr>
            <a:spLocks noGrp="1"/>
          </p:cNvSpPr>
          <p:nvPr>
            <p:ph idx="1"/>
          </p:nvPr>
        </p:nvSpPr>
        <p:spPr/>
        <p:txBody>
          <a:bodyPr>
            <a:normAutofit/>
          </a:bodyPr>
          <a:lstStyle/>
          <a:p>
            <a:pPr marL="0" indent="0">
              <a:buNone/>
            </a:pPr>
            <a:r>
              <a:rPr lang="en-GB" dirty="0" err="1">
                <a:solidFill>
                  <a:schemeClr val="accent1"/>
                </a:solidFill>
              </a:rPr>
              <a:t>log.cleanup.policy</a:t>
            </a:r>
            <a:r>
              <a:rPr lang="en-GB" dirty="0">
                <a:solidFill>
                  <a:schemeClr val="accent1"/>
                </a:solidFill>
              </a:rPr>
              <a:t>=compact</a:t>
            </a:r>
          </a:p>
          <a:p>
            <a:pPr marL="0" indent="0">
              <a:buNone/>
            </a:pPr>
            <a:r>
              <a:rPr lang="en-GB" dirty="0">
                <a:solidFill>
                  <a:schemeClr val="bg1"/>
                </a:solidFill>
              </a:rPr>
              <a:t>is a broker configuration setting defined in the broker's </a:t>
            </a:r>
            <a:r>
              <a:rPr lang="en-GB" dirty="0" err="1">
                <a:solidFill>
                  <a:schemeClr val="bg1"/>
                </a:solidFill>
              </a:rPr>
              <a:t>server.properties</a:t>
            </a:r>
            <a:r>
              <a:rPr lang="en-GB" dirty="0">
                <a:solidFill>
                  <a:schemeClr val="bg1"/>
                </a:solidFill>
              </a:rPr>
              <a:t> file</a:t>
            </a:r>
          </a:p>
          <a:p>
            <a:pPr marL="0" indent="0">
              <a:buNone/>
            </a:pPr>
            <a:endParaRPr lang="en-GB" dirty="0">
              <a:solidFill>
                <a:schemeClr val="accent1"/>
              </a:solidFill>
            </a:endParaRPr>
          </a:p>
          <a:p>
            <a:pPr marL="0" indent="0">
              <a:buNone/>
            </a:pPr>
            <a:r>
              <a:rPr lang="en-GB" dirty="0" err="1">
                <a:solidFill>
                  <a:schemeClr val="accent1"/>
                </a:solidFill>
              </a:rPr>
              <a:t>log.cleaner.min.compaction.lag.ms</a:t>
            </a:r>
            <a:endParaRPr lang="en-GB" dirty="0">
              <a:solidFill>
                <a:schemeClr val="accent1"/>
              </a:solidFill>
            </a:endParaRPr>
          </a:p>
          <a:p>
            <a:pPr marL="0" indent="0">
              <a:buNone/>
            </a:pPr>
            <a:r>
              <a:rPr lang="en-GB" dirty="0">
                <a:solidFill>
                  <a:schemeClr val="bg1"/>
                </a:solidFill>
              </a:rPr>
              <a:t>used to prevent messages newer than a minimum message age from being subject to compaction</a:t>
            </a:r>
          </a:p>
        </p:txBody>
      </p:sp>
    </p:spTree>
    <p:extLst>
      <p:ext uri="{BB962C8B-B14F-4D97-AF65-F5344CB8AC3E}">
        <p14:creationId xmlns:p14="http://schemas.microsoft.com/office/powerpoint/2010/main" val="3429098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5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48" name="Rectangle 47">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picture containing person, floor&#10;&#10;Description automatically generated">
            <a:extLst>
              <a:ext uri="{FF2B5EF4-FFF2-40B4-BE49-F238E27FC236}">
                <a16:creationId xmlns:a16="http://schemas.microsoft.com/office/drawing/2014/main" id="{4E56D1EF-FB9F-2441-AD53-AD6A7DD50175}"/>
              </a:ext>
            </a:extLst>
          </p:cNvPr>
          <p:cNvPicPr>
            <a:picLocks noChangeAspect="1"/>
          </p:cNvPicPr>
          <p:nvPr/>
        </p:nvPicPr>
        <p:blipFill rotWithShape="1">
          <a:blip r:embed="rId2">
            <a:alphaModFix amt="50000"/>
          </a:blip>
          <a:srcRect t="12192" b="3538"/>
          <a:stretch/>
        </p:blipFill>
        <p:spPr>
          <a:xfrm>
            <a:off x="20" y="1"/>
            <a:ext cx="12191980" cy="6857999"/>
          </a:xfrm>
          <a:prstGeom prst="rect">
            <a:avLst/>
          </a:prstGeom>
        </p:spPr>
      </p:pic>
      <p:sp>
        <p:nvSpPr>
          <p:cNvPr id="7" name="Title 4">
            <a:extLst>
              <a:ext uri="{FF2B5EF4-FFF2-40B4-BE49-F238E27FC236}">
                <a16:creationId xmlns:a16="http://schemas.microsoft.com/office/drawing/2014/main" id="{40435B20-E271-244A-8E6B-E391F5408538}"/>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sz="6000" dirty="0">
                <a:solidFill>
                  <a:srgbClr val="FFFFFF"/>
                </a:solidFill>
              </a:rPr>
              <a:t>Exercise 8</a:t>
            </a:r>
          </a:p>
        </p:txBody>
      </p:sp>
    </p:spTree>
    <p:extLst>
      <p:ext uri="{BB962C8B-B14F-4D97-AF65-F5344CB8AC3E}">
        <p14:creationId xmlns:p14="http://schemas.microsoft.com/office/powerpoint/2010/main" val="3486635989"/>
      </p:ext>
    </p:extLst>
  </p:cSld>
  <p:clrMapOvr>
    <a:overrideClrMapping bg1="dk1" tx1="lt1" bg2="dk2" tx2="lt2" accent1="accent1" accent2="accent2" accent3="accent3" accent4="accent4" accent5="accent5" accent6="accent6" hlink="hlink" folHlink="folHlink"/>
  </p:clrMapOvr>
</p:sld>
</file>

<file path=ppt/slides/slide1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E20EB187-900F-4AF5-813B-101456D9F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8C739E4B-57CC-1A45-9F45-2F0920123D1C}"/>
              </a:ext>
            </a:extLst>
          </p:cNvPr>
          <p:cNvPicPr>
            <a:picLocks noChangeAspect="1"/>
          </p:cNvPicPr>
          <p:nvPr/>
        </p:nvPicPr>
        <p:blipFill rotWithShape="1">
          <a:blip r:embed="rId2">
            <a:alphaModFix amt="50000"/>
          </a:blip>
          <a:srcRect t="7823" b="7908"/>
          <a:stretch/>
        </p:blipFill>
        <p:spPr>
          <a:xfrm>
            <a:off x="20" y="1"/>
            <a:ext cx="12191980" cy="6857999"/>
          </a:xfrm>
          <a:prstGeom prst="rect">
            <a:avLst/>
          </a:prstGeom>
        </p:spPr>
      </p:pic>
      <p:sp>
        <p:nvSpPr>
          <p:cNvPr id="7" name="Title 4">
            <a:extLst>
              <a:ext uri="{FF2B5EF4-FFF2-40B4-BE49-F238E27FC236}">
                <a16:creationId xmlns:a16="http://schemas.microsoft.com/office/drawing/2014/main" id="{40435B20-E271-244A-8E6B-E391F5408538}"/>
              </a:ext>
            </a:extLst>
          </p:cNvPr>
          <p:cNvSpPr>
            <a:spLocks noGrp="1"/>
          </p:cNvSpPr>
          <p:nvPr>
            <p:ph type="title"/>
          </p:nvPr>
        </p:nvSpPr>
        <p:spPr>
          <a:xfrm>
            <a:off x="4387349" y="1200152"/>
            <a:ext cx="6897171" cy="4457696"/>
          </a:xfrm>
        </p:spPr>
        <p:txBody>
          <a:bodyPr vert="horz" lIns="91440" tIns="45720" rIns="91440" bIns="45720" rtlCol="0" anchor="ctr">
            <a:normAutofit/>
          </a:bodyPr>
          <a:lstStyle/>
          <a:p>
            <a:r>
              <a:rPr lang="en-GB" sz="5400" dirty="0"/>
              <a:t>Quotas</a:t>
            </a:r>
          </a:p>
        </p:txBody>
      </p:sp>
      <p:cxnSp>
        <p:nvCxnSpPr>
          <p:cNvPr id="34" name="Straight Connector 33">
            <a:extLst>
              <a:ext uri="{FF2B5EF4-FFF2-40B4-BE49-F238E27FC236}">
                <a16:creationId xmlns:a16="http://schemas.microsoft.com/office/drawing/2014/main" id="{624D17C8-E9C2-48A4-AA36-D7048A6CCC4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5891" y="2286000"/>
            <a:ext cx="0" cy="228600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17360214"/>
      </p:ext>
    </p:extLst>
  </p:cSld>
  <p:clrMapOvr>
    <a:overrideClrMapping bg1="dk1" tx1="lt1" bg2="dk2" tx2="lt2" accent1="accent1" accent2="accent2" accent3="accent3" accent4="accent4" accent5="accent5" accent6="accent6" hlink="hlink" folHlink="folHlink"/>
  </p:clrMapOvr>
</p:sld>
</file>

<file path=ppt/slides/slide159.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pl-PL" dirty="0">
                <a:solidFill>
                  <a:schemeClr val="bg1"/>
                </a:solidFill>
              </a:rPr>
              <a:t>Multi </a:t>
            </a:r>
            <a:r>
              <a:rPr lang="pl-PL" dirty="0" err="1">
                <a:solidFill>
                  <a:schemeClr val="bg1"/>
                </a:solidFill>
              </a:rPr>
              <a:t>Tenancy</a:t>
            </a:r>
            <a:endParaRPr lang="pl-PL" dirty="0">
              <a:solidFill>
                <a:schemeClr val="bg1"/>
              </a:solidFill>
            </a:endParaRPr>
          </a:p>
        </p:txBody>
      </p:sp>
      <p:sp>
        <p:nvSpPr>
          <p:cNvPr id="8" name="Content Placeholder 7">
            <a:extLst>
              <a:ext uri="{FF2B5EF4-FFF2-40B4-BE49-F238E27FC236}">
                <a16:creationId xmlns:a16="http://schemas.microsoft.com/office/drawing/2014/main" id="{8DC36335-78B3-714A-B20A-0EDFA6349C79}"/>
              </a:ext>
            </a:extLst>
          </p:cNvPr>
          <p:cNvSpPr>
            <a:spLocks noGrp="1"/>
          </p:cNvSpPr>
          <p:nvPr>
            <p:ph idx="1"/>
          </p:nvPr>
        </p:nvSpPr>
        <p:spPr/>
        <p:txBody>
          <a:bodyPr>
            <a:normAutofit/>
          </a:bodyPr>
          <a:lstStyle/>
          <a:p>
            <a:r>
              <a:rPr lang="pl-PL" dirty="0" err="1">
                <a:solidFill>
                  <a:schemeClr val="bg1"/>
                </a:solidFill>
              </a:rPr>
              <a:t>You</a:t>
            </a:r>
            <a:r>
              <a:rPr lang="pl-PL" dirty="0">
                <a:solidFill>
                  <a:schemeClr val="bg1"/>
                </a:solidFill>
              </a:rPr>
              <a:t> </a:t>
            </a:r>
            <a:r>
              <a:rPr lang="pl-PL" dirty="0" err="1">
                <a:solidFill>
                  <a:schemeClr val="bg1"/>
                </a:solidFill>
              </a:rPr>
              <a:t>can</a:t>
            </a:r>
            <a:r>
              <a:rPr lang="pl-PL" dirty="0">
                <a:solidFill>
                  <a:schemeClr val="bg1"/>
                </a:solidFill>
              </a:rPr>
              <a:t> </a:t>
            </a:r>
            <a:r>
              <a:rPr lang="pl-PL" dirty="0" err="1">
                <a:solidFill>
                  <a:schemeClr val="bg1"/>
                </a:solidFill>
              </a:rPr>
              <a:t>deploy</a:t>
            </a:r>
            <a:r>
              <a:rPr lang="pl-PL" dirty="0">
                <a:solidFill>
                  <a:schemeClr val="bg1"/>
                </a:solidFill>
              </a:rPr>
              <a:t> Kafka as a </a:t>
            </a:r>
            <a:r>
              <a:rPr lang="pl-PL" dirty="0" err="1">
                <a:solidFill>
                  <a:schemeClr val="bg1"/>
                </a:solidFill>
              </a:rPr>
              <a:t>multi-tenant</a:t>
            </a:r>
            <a:r>
              <a:rPr lang="pl-PL" dirty="0">
                <a:solidFill>
                  <a:schemeClr val="bg1"/>
                </a:solidFill>
              </a:rPr>
              <a:t> </a:t>
            </a:r>
            <a:r>
              <a:rPr lang="pl-PL" dirty="0" err="1">
                <a:solidFill>
                  <a:schemeClr val="bg1"/>
                </a:solidFill>
              </a:rPr>
              <a:t>solution</a:t>
            </a:r>
            <a:r>
              <a:rPr lang="pl-PL" dirty="0">
                <a:solidFill>
                  <a:schemeClr val="bg1"/>
                </a:solidFill>
              </a:rPr>
              <a:t>.</a:t>
            </a:r>
          </a:p>
          <a:p>
            <a:r>
              <a:rPr lang="pl-PL" dirty="0">
                <a:solidFill>
                  <a:schemeClr val="bg1"/>
                </a:solidFill>
              </a:rPr>
              <a:t>Multi-</a:t>
            </a:r>
            <a:r>
              <a:rPr lang="pl-PL" dirty="0" err="1">
                <a:solidFill>
                  <a:schemeClr val="bg1"/>
                </a:solidFill>
              </a:rPr>
              <a:t>tenancy</a:t>
            </a:r>
            <a:r>
              <a:rPr lang="pl-PL" dirty="0">
                <a:solidFill>
                  <a:schemeClr val="bg1"/>
                </a:solidFill>
              </a:rPr>
              <a:t> </a:t>
            </a:r>
            <a:r>
              <a:rPr lang="pl-PL" dirty="0" err="1">
                <a:solidFill>
                  <a:schemeClr val="bg1"/>
                </a:solidFill>
              </a:rPr>
              <a:t>is</a:t>
            </a:r>
            <a:r>
              <a:rPr lang="pl-PL" dirty="0">
                <a:solidFill>
                  <a:schemeClr val="bg1"/>
                </a:solidFill>
              </a:rPr>
              <a:t> </a:t>
            </a:r>
            <a:r>
              <a:rPr lang="pl-PL" dirty="0" err="1">
                <a:solidFill>
                  <a:schemeClr val="bg1"/>
                </a:solidFill>
              </a:rPr>
              <a:t>enabled</a:t>
            </a:r>
            <a:r>
              <a:rPr lang="pl-PL" dirty="0">
                <a:solidFill>
                  <a:schemeClr val="bg1"/>
                </a:solidFill>
              </a:rPr>
              <a:t> by </a:t>
            </a:r>
            <a:r>
              <a:rPr lang="pl-PL" dirty="0" err="1">
                <a:solidFill>
                  <a:schemeClr val="bg1"/>
                </a:solidFill>
              </a:rPr>
              <a:t>configuring</a:t>
            </a:r>
            <a:r>
              <a:rPr lang="pl-PL" dirty="0">
                <a:solidFill>
                  <a:schemeClr val="bg1"/>
                </a:solidFill>
              </a:rPr>
              <a:t> </a:t>
            </a:r>
            <a:r>
              <a:rPr lang="pl-PL" dirty="0" err="1">
                <a:solidFill>
                  <a:schemeClr val="bg1"/>
                </a:solidFill>
              </a:rPr>
              <a:t>which</a:t>
            </a:r>
            <a:r>
              <a:rPr lang="pl-PL" dirty="0">
                <a:solidFill>
                  <a:schemeClr val="bg1"/>
                </a:solidFill>
              </a:rPr>
              <a:t> </a:t>
            </a:r>
            <a:r>
              <a:rPr lang="pl-PL" dirty="0" err="1">
                <a:solidFill>
                  <a:schemeClr val="bg1"/>
                </a:solidFill>
              </a:rPr>
              <a:t>topics</a:t>
            </a:r>
            <a:r>
              <a:rPr lang="pl-PL" dirty="0">
                <a:solidFill>
                  <a:schemeClr val="bg1"/>
                </a:solidFill>
              </a:rPr>
              <a:t> </a:t>
            </a:r>
            <a:r>
              <a:rPr lang="pl-PL" dirty="0" err="1">
                <a:solidFill>
                  <a:schemeClr val="bg1"/>
                </a:solidFill>
              </a:rPr>
              <a:t>can</a:t>
            </a:r>
            <a:r>
              <a:rPr lang="pl-PL" dirty="0">
                <a:solidFill>
                  <a:schemeClr val="bg1"/>
                </a:solidFill>
              </a:rPr>
              <a:t> </a:t>
            </a:r>
            <a:r>
              <a:rPr lang="pl-PL" dirty="0" err="1">
                <a:solidFill>
                  <a:schemeClr val="bg1"/>
                </a:solidFill>
              </a:rPr>
              <a:t>produce</a:t>
            </a:r>
            <a:r>
              <a:rPr lang="pl-PL" dirty="0">
                <a:solidFill>
                  <a:schemeClr val="bg1"/>
                </a:solidFill>
              </a:rPr>
              <a:t> </a:t>
            </a:r>
            <a:r>
              <a:rPr lang="pl-PL" dirty="0" err="1">
                <a:solidFill>
                  <a:schemeClr val="bg1"/>
                </a:solidFill>
              </a:rPr>
              <a:t>or</a:t>
            </a:r>
            <a:r>
              <a:rPr lang="pl-PL" dirty="0">
                <a:solidFill>
                  <a:schemeClr val="bg1"/>
                </a:solidFill>
              </a:rPr>
              <a:t> </a:t>
            </a:r>
            <a:r>
              <a:rPr lang="pl-PL" dirty="0" err="1">
                <a:solidFill>
                  <a:schemeClr val="bg1"/>
                </a:solidFill>
              </a:rPr>
              <a:t>consume</a:t>
            </a:r>
            <a:r>
              <a:rPr lang="pl-PL" dirty="0">
                <a:solidFill>
                  <a:schemeClr val="bg1"/>
                </a:solidFill>
              </a:rPr>
              <a:t> data</a:t>
            </a:r>
          </a:p>
          <a:p>
            <a:r>
              <a:rPr lang="pl-PL" dirty="0" err="1">
                <a:solidFill>
                  <a:schemeClr val="bg1"/>
                </a:solidFill>
              </a:rPr>
              <a:t>Support</a:t>
            </a:r>
            <a:r>
              <a:rPr lang="pl-PL" dirty="0">
                <a:solidFill>
                  <a:schemeClr val="bg1"/>
                </a:solidFill>
              </a:rPr>
              <a:t> for </a:t>
            </a:r>
            <a:r>
              <a:rPr lang="pl-PL" dirty="0" err="1">
                <a:solidFill>
                  <a:schemeClr val="bg1"/>
                </a:solidFill>
              </a:rPr>
              <a:t>quotas</a:t>
            </a:r>
            <a:r>
              <a:rPr lang="pl-PL" dirty="0">
                <a:solidFill>
                  <a:schemeClr val="bg1"/>
                </a:solidFill>
              </a:rPr>
              <a:t> - </a:t>
            </a:r>
            <a:r>
              <a:rPr lang="pl-PL" dirty="0" err="1">
                <a:solidFill>
                  <a:schemeClr val="bg1"/>
                </a:solidFill>
              </a:rPr>
              <a:t>administrators</a:t>
            </a:r>
            <a:r>
              <a:rPr lang="pl-PL" dirty="0">
                <a:solidFill>
                  <a:schemeClr val="bg1"/>
                </a:solidFill>
              </a:rPr>
              <a:t> </a:t>
            </a:r>
            <a:r>
              <a:rPr lang="pl-PL" dirty="0" err="1">
                <a:solidFill>
                  <a:schemeClr val="bg1"/>
                </a:solidFill>
              </a:rPr>
              <a:t>can</a:t>
            </a:r>
            <a:r>
              <a:rPr lang="pl-PL" dirty="0">
                <a:solidFill>
                  <a:schemeClr val="bg1"/>
                </a:solidFill>
              </a:rPr>
              <a:t> </a:t>
            </a:r>
            <a:r>
              <a:rPr lang="pl-PL" dirty="0" err="1">
                <a:solidFill>
                  <a:schemeClr val="bg1"/>
                </a:solidFill>
              </a:rPr>
              <a:t>define</a:t>
            </a:r>
            <a:r>
              <a:rPr lang="pl-PL" dirty="0">
                <a:solidFill>
                  <a:schemeClr val="bg1"/>
                </a:solidFill>
              </a:rPr>
              <a:t> </a:t>
            </a:r>
            <a:r>
              <a:rPr lang="pl-PL" dirty="0" err="1">
                <a:solidFill>
                  <a:schemeClr val="bg1"/>
                </a:solidFill>
              </a:rPr>
              <a:t>quotas</a:t>
            </a:r>
            <a:r>
              <a:rPr lang="pl-PL" dirty="0">
                <a:solidFill>
                  <a:schemeClr val="bg1"/>
                </a:solidFill>
              </a:rPr>
              <a:t> to </a:t>
            </a:r>
            <a:r>
              <a:rPr lang="pl-PL" dirty="0" err="1">
                <a:solidFill>
                  <a:schemeClr val="bg1"/>
                </a:solidFill>
              </a:rPr>
              <a:t>control</a:t>
            </a:r>
            <a:r>
              <a:rPr lang="pl-PL" dirty="0">
                <a:solidFill>
                  <a:schemeClr val="bg1"/>
                </a:solidFill>
              </a:rPr>
              <a:t> the broker </a:t>
            </a:r>
            <a:r>
              <a:rPr lang="pl-PL" dirty="0" err="1">
                <a:solidFill>
                  <a:schemeClr val="bg1"/>
                </a:solidFill>
              </a:rPr>
              <a:t>resources</a:t>
            </a:r>
            <a:r>
              <a:rPr lang="pl-PL" dirty="0">
                <a:solidFill>
                  <a:schemeClr val="bg1"/>
                </a:solidFill>
              </a:rPr>
              <a:t> </a:t>
            </a:r>
            <a:r>
              <a:rPr lang="pl-PL" dirty="0" err="1">
                <a:solidFill>
                  <a:schemeClr val="bg1"/>
                </a:solidFill>
              </a:rPr>
              <a:t>that</a:t>
            </a:r>
            <a:r>
              <a:rPr lang="pl-PL" dirty="0">
                <a:solidFill>
                  <a:schemeClr val="bg1"/>
                </a:solidFill>
              </a:rPr>
              <a:t> </a:t>
            </a:r>
            <a:r>
              <a:rPr lang="pl-PL" dirty="0" err="1">
                <a:solidFill>
                  <a:schemeClr val="bg1"/>
                </a:solidFill>
              </a:rPr>
              <a:t>are</a:t>
            </a:r>
            <a:r>
              <a:rPr lang="pl-PL" dirty="0">
                <a:solidFill>
                  <a:schemeClr val="bg1"/>
                </a:solidFill>
              </a:rPr>
              <a:t> </a:t>
            </a:r>
            <a:r>
              <a:rPr lang="pl-PL" dirty="0" err="1">
                <a:solidFill>
                  <a:schemeClr val="bg1"/>
                </a:solidFill>
              </a:rPr>
              <a:t>used</a:t>
            </a:r>
            <a:r>
              <a:rPr lang="pl-PL" dirty="0">
                <a:solidFill>
                  <a:schemeClr val="bg1"/>
                </a:solidFill>
              </a:rPr>
              <a:t> by </a:t>
            </a:r>
            <a:r>
              <a:rPr lang="pl-PL" dirty="0" err="1">
                <a:solidFill>
                  <a:schemeClr val="bg1"/>
                </a:solidFill>
              </a:rPr>
              <a:t>clients</a:t>
            </a:r>
            <a:r>
              <a:rPr lang="pl-PL" dirty="0">
                <a:solidFill>
                  <a:schemeClr val="bg1"/>
                </a:solidFill>
              </a:rPr>
              <a:t>.</a:t>
            </a:r>
            <a:endParaRPr lang="pl-PL" sz="2800" dirty="0">
              <a:solidFill>
                <a:schemeClr val="bg1"/>
              </a:solidFill>
            </a:endParaRPr>
          </a:p>
        </p:txBody>
      </p:sp>
    </p:spTree>
    <p:extLst>
      <p:ext uri="{BB962C8B-B14F-4D97-AF65-F5344CB8AC3E}">
        <p14:creationId xmlns:p14="http://schemas.microsoft.com/office/powerpoint/2010/main" val="2186663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pl-PL" dirty="0" err="1">
                <a:solidFill>
                  <a:schemeClr val="bg1"/>
                </a:solidFill>
              </a:rPr>
              <a:t>What</a:t>
            </a:r>
            <a:r>
              <a:rPr lang="pl-PL" dirty="0">
                <a:solidFill>
                  <a:schemeClr val="bg1"/>
                </a:solidFill>
              </a:rPr>
              <a:t> </a:t>
            </a:r>
            <a:r>
              <a:rPr lang="pl-PL" dirty="0" err="1">
                <a:solidFill>
                  <a:schemeClr val="bg1"/>
                </a:solidFill>
              </a:rPr>
              <a:t>is</a:t>
            </a:r>
            <a:r>
              <a:rPr lang="pl-PL" dirty="0">
                <a:solidFill>
                  <a:schemeClr val="bg1"/>
                </a:solidFill>
              </a:rPr>
              <a:t> Kafka?</a:t>
            </a:r>
          </a:p>
        </p:txBody>
      </p:sp>
      <p:sp>
        <p:nvSpPr>
          <p:cNvPr id="8" name="Content Placeholder 7">
            <a:extLst>
              <a:ext uri="{FF2B5EF4-FFF2-40B4-BE49-F238E27FC236}">
                <a16:creationId xmlns:a16="http://schemas.microsoft.com/office/drawing/2014/main" id="{8DC36335-78B3-714A-B20A-0EDFA6349C79}"/>
              </a:ext>
            </a:extLst>
          </p:cNvPr>
          <p:cNvSpPr>
            <a:spLocks noGrp="1"/>
          </p:cNvSpPr>
          <p:nvPr>
            <p:ph idx="1"/>
          </p:nvPr>
        </p:nvSpPr>
        <p:spPr/>
        <p:txBody>
          <a:bodyPr>
            <a:normAutofit/>
          </a:bodyPr>
          <a:lstStyle/>
          <a:p>
            <a:pPr marL="0" indent="0">
              <a:buNone/>
            </a:pPr>
            <a:r>
              <a:rPr lang="pl-PL" sz="3200" dirty="0">
                <a:solidFill>
                  <a:schemeClr val="bg1"/>
                </a:solidFill>
              </a:rPr>
              <a:t>Apache </a:t>
            </a:r>
            <a:r>
              <a:rPr lang="pl-PL" sz="3200" dirty="0" err="1">
                <a:solidFill>
                  <a:schemeClr val="bg1"/>
                </a:solidFill>
              </a:rPr>
              <a:t>describes</a:t>
            </a:r>
            <a:r>
              <a:rPr lang="pl-PL" sz="3200" dirty="0">
                <a:solidFill>
                  <a:schemeClr val="bg1"/>
                </a:solidFill>
              </a:rPr>
              <a:t> Kafka as a </a:t>
            </a:r>
            <a:r>
              <a:rPr lang="pl-PL" sz="3200" dirty="0" err="1">
                <a:solidFill>
                  <a:schemeClr val="bg1"/>
                </a:solidFill>
              </a:rPr>
              <a:t>distributed</a:t>
            </a:r>
            <a:r>
              <a:rPr lang="pl-PL" sz="3200" dirty="0">
                <a:solidFill>
                  <a:schemeClr val="bg1"/>
                </a:solidFill>
              </a:rPr>
              <a:t> streaming platform </a:t>
            </a:r>
            <a:r>
              <a:rPr lang="pl-PL" sz="3200" dirty="0" err="1">
                <a:solidFill>
                  <a:schemeClr val="bg1"/>
                </a:solidFill>
              </a:rPr>
              <a:t>that</a:t>
            </a:r>
            <a:r>
              <a:rPr lang="pl-PL" sz="3200" dirty="0">
                <a:solidFill>
                  <a:schemeClr val="bg1"/>
                </a:solidFill>
              </a:rPr>
              <a:t> </a:t>
            </a:r>
            <a:r>
              <a:rPr lang="pl-PL" sz="3200" dirty="0" err="1">
                <a:solidFill>
                  <a:schemeClr val="bg1"/>
                </a:solidFill>
              </a:rPr>
              <a:t>lets</a:t>
            </a:r>
            <a:r>
              <a:rPr lang="pl-PL" sz="3200" dirty="0">
                <a:solidFill>
                  <a:schemeClr val="bg1"/>
                </a:solidFill>
              </a:rPr>
              <a:t> </a:t>
            </a:r>
            <a:r>
              <a:rPr lang="pl-PL" sz="3200" dirty="0" err="1">
                <a:solidFill>
                  <a:schemeClr val="bg1"/>
                </a:solidFill>
              </a:rPr>
              <a:t>us</a:t>
            </a:r>
            <a:r>
              <a:rPr lang="pl-PL" sz="3200" dirty="0">
                <a:solidFill>
                  <a:schemeClr val="bg1"/>
                </a:solidFill>
              </a:rPr>
              <a:t>:</a:t>
            </a:r>
          </a:p>
          <a:p>
            <a:pPr marL="0" indent="0">
              <a:buNone/>
            </a:pPr>
            <a:endParaRPr lang="pl-PL" sz="3200" dirty="0">
              <a:solidFill>
                <a:schemeClr val="bg1"/>
              </a:solidFill>
            </a:endParaRPr>
          </a:p>
          <a:p>
            <a:r>
              <a:rPr lang="pl-PL" sz="3200" dirty="0" err="1">
                <a:solidFill>
                  <a:schemeClr val="bg1"/>
                </a:solidFill>
              </a:rPr>
              <a:t>Publish</a:t>
            </a:r>
            <a:r>
              <a:rPr lang="pl-PL" sz="3200" dirty="0">
                <a:solidFill>
                  <a:schemeClr val="bg1"/>
                </a:solidFill>
              </a:rPr>
              <a:t> and </a:t>
            </a:r>
            <a:r>
              <a:rPr lang="pl-PL" sz="3200" dirty="0" err="1">
                <a:solidFill>
                  <a:schemeClr val="bg1"/>
                </a:solidFill>
              </a:rPr>
              <a:t>subscribe</a:t>
            </a:r>
            <a:r>
              <a:rPr lang="pl-PL" sz="3200" dirty="0">
                <a:solidFill>
                  <a:schemeClr val="bg1"/>
                </a:solidFill>
              </a:rPr>
              <a:t> to </a:t>
            </a:r>
            <a:r>
              <a:rPr lang="pl-PL" sz="3200" dirty="0" err="1">
                <a:solidFill>
                  <a:schemeClr val="bg1"/>
                </a:solidFill>
              </a:rPr>
              <a:t>streams</a:t>
            </a:r>
            <a:r>
              <a:rPr lang="pl-PL" sz="3200" dirty="0">
                <a:solidFill>
                  <a:schemeClr val="bg1"/>
                </a:solidFill>
              </a:rPr>
              <a:t> of </a:t>
            </a:r>
            <a:r>
              <a:rPr lang="pl-PL" sz="3200" dirty="0" err="1">
                <a:solidFill>
                  <a:schemeClr val="bg1"/>
                </a:solidFill>
              </a:rPr>
              <a:t>records</a:t>
            </a:r>
            <a:r>
              <a:rPr lang="pl-PL" sz="3200" dirty="0">
                <a:solidFill>
                  <a:schemeClr val="bg1"/>
                </a:solidFill>
              </a:rPr>
              <a:t>.</a:t>
            </a:r>
          </a:p>
          <a:p>
            <a:r>
              <a:rPr lang="pl-PL" sz="3200" dirty="0" err="1">
                <a:solidFill>
                  <a:schemeClr val="bg1"/>
                </a:solidFill>
              </a:rPr>
              <a:t>Store</a:t>
            </a:r>
            <a:r>
              <a:rPr lang="pl-PL" sz="3200" dirty="0">
                <a:solidFill>
                  <a:schemeClr val="bg1"/>
                </a:solidFill>
              </a:rPr>
              <a:t> </a:t>
            </a:r>
            <a:r>
              <a:rPr lang="pl-PL" sz="3200" dirty="0" err="1">
                <a:solidFill>
                  <a:schemeClr val="bg1"/>
                </a:solidFill>
              </a:rPr>
              <a:t>streams</a:t>
            </a:r>
            <a:r>
              <a:rPr lang="pl-PL" sz="3200" dirty="0">
                <a:solidFill>
                  <a:schemeClr val="bg1"/>
                </a:solidFill>
              </a:rPr>
              <a:t> of </a:t>
            </a:r>
            <a:r>
              <a:rPr lang="pl-PL" sz="3200" dirty="0" err="1">
                <a:solidFill>
                  <a:schemeClr val="bg1"/>
                </a:solidFill>
              </a:rPr>
              <a:t>records</a:t>
            </a:r>
            <a:r>
              <a:rPr lang="pl-PL" sz="3200" dirty="0">
                <a:solidFill>
                  <a:schemeClr val="bg1"/>
                </a:solidFill>
              </a:rPr>
              <a:t> in a </a:t>
            </a:r>
            <a:r>
              <a:rPr lang="pl-PL" sz="3200" dirty="0" err="1">
                <a:solidFill>
                  <a:schemeClr val="bg1"/>
                </a:solidFill>
              </a:rPr>
              <a:t>fault</a:t>
            </a:r>
            <a:r>
              <a:rPr lang="pl-PL" sz="3200" dirty="0">
                <a:solidFill>
                  <a:schemeClr val="bg1"/>
                </a:solidFill>
              </a:rPr>
              <a:t>-tolerant </a:t>
            </a:r>
            <a:r>
              <a:rPr lang="pl-PL" sz="3200" dirty="0" err="1">
                <a:solidFill>
                  <a:schemeClr val="bg1"/>
                </a:solidFill>
              </a:rPr>
              <a:t>way</a:t>
            </a:r>
            <a:r>
              <a:rPr lang="pl-PL" sz="3200" dirty="0">
                <a:solidFill>
                  <a:schemeClr val="bg1"/>
                </a:solidFill>
              </a:rPr>
              <a:t>.</a:t>
            </a:r>
          </a:p>
          <a:p>
            <a:r>
              <a:rPr lang="pl-PL" sz="3200" dirty="0" err="1">
                <a:solidFill>
                  <a:schemeClr val="bg1"/>
                </a:solidFill>
              </a:rPr>
              <a:t>Process</a:t>
            </a:r>
            <a:r>
              <a:rPr lang="pl-PL" sz="3200" dirty="0">
                <a:solidFill>
                  <a:schemeClr val="bg1"/>
                </a:solidFill>
              </a:rPr>
              <a:t> </a:t>
            </a:r>
            <a:r>
              <a:rPr lang="pl-PL" sz="3200" dirty="0" err="1">
                <a:solidFill>
                  <a:schemeClr val="bg1"/>
                </a:solidFill>
              </a:rPr>
              <a:t>streams</a:t>
            </a:r>
            <a:r>
              <a:rPr lang="pl-PL" sz="3200" dirty="0">
                <a:solidFill>
                  <a:schemeClr val="bg1"/>
                </a:solidFill>
              </a:rPr>
              <a:t> of </a:t>
            </a:r>
            <a:r>
              <a:rPr lang="pl-PL" sz="3200" dirty="0" err="1">
                <a:solidFill>
                  <a:schemeClr val="bg1"/>
                </a:solidFill>
              </a:rPr>
              <a:t>records</a:t>
            </a:r>
            <a:r>
              <a:rPr lang="pl-PL" sz="3200" dirty="0">
                <a:solidFill>
                  <a:schemeClr val="bg1"/>
                </a:solidFill>
              </a:rPr>
              <a:t> as </a:t>
            </a:r>
            <a:r>
              <a:rPr lang="pl-PL" sz="3200" dirty="0" err="1">
                <a:solidFill>
                  <a:schemeClr val="bg1"/>
                </a:solidFill>
              </a:rPr>
              <a:t>they</a:t>
            </a:r>
            <a:r>
              <a:rPr lang="pl-PL" sz="3200" dirty="0">
                <a:solidFill>
                  <a:schemeClr val="bg1"/>
                </a:solidFill>
              </a:rPr>
              <a:t> </a:t>
            </a:r>
            <a:r>
              <a:rPr lang="pl-PL" sz="3200" dirty="0" err="1">
                <a:solidFill>
                  <a:schemeClr val="bg1"/>
                </a:solidFill>
              </a:rPr>
              <a:t>occur</a:t>
            </a:r>
            <a:r>
              <a:rPr lang="pl-PL" sz="3200" dirty="0">
                <a:solidFill>
                  <a:schemeClr val="bg1"/>
                </a:solidFill>
              </a:rPr>
              <a:t>.</a:t>
            </a:r>
            <a:endParaRPr lang="pl-PL" sz="2800" dirty="0">
              <a:solidFill>
                <a:schemeClr val="bg1"/>
              </a:solidFill>
            </a:endParaRPr>
          </a:p>
        </p:txBody>
      </p:sp>
    </p:spTree>
    <p:extLst>
      <p:ext uri="{BB962C8B-B14F-4D97-AF65-F5344CB8AC3E}">
        <p14:creationId xmlns:p14="http://schemas.microsoft.com/office/powerpoint/2010/main" val="3319071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160.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pl-PL" dirty="0" err="1">
                <a:solidFill>
                  <a:schemeClr val="bg1"/>
                </a:solidFill>
              </a:rPr>
              <a:t>Quotas</a:t>
            </a:r>
            <a:endParaRPr lang="pl-PL" dirty="0">
              <a:solidFill>
                <a:schemeClr val="bg1"/>
              </a:solidFill>
            </a:endParaRPr>
          </a:p>
        </p:txBody>
      </p:sp>
      <p:sp>
        <p:nvSpPr>
          <p:cNvPr id="8" name="Content Placeholder 7">
            <a:extLst>
              <a:ext uri="{FF2B5EF4-FFF2-40B4-BE49-F238E27FC236}">
                <a16:creationId xmlns:a16="http://schemas.microsoft.com/office/drawing/2014/main" id="{8DC36335-78B3-714A-B20A-0EDFA6349C79}"/>
              </a:ext>
            </a:extLst>
          </p:cNvPr>
          <p:cNvSpPr>
            <a:spLocks noGrp="1"/>
          </p:cNvSpPr>
          <p:nvPr>
            <p:ph idx="1"/>
          </p:nvPr>
        </p:nvSpPr>
        <p:spPr/>
        <p:txBody>
          <a:bodyPr>
            <a:normAutofit/>
          </a:bodyPr>
          <a:lstStyle/>
          <a:p>
            <a:r>
              <a:rPr lang="en-GB" dirty="0">
                <a:solidFill>
                  <a:schemeClr val="bg1"/>
                </a:solidFill>
              </a:rPr>
              <a:t>Quota configuration may be defined for (user, client-id), user and client-id groups.</a:t>
            </a:r>
          </a:p>
          <a:p>
            <a:r>
              <a:rPr lang="en-GB" dirty="0">
                <a:solidFill>
                  <a:schemeClr val="bg1"/>
                </a:solidFill>
              </a:rPr>
              <a:t>Network Bandwidth Quotas</a:t>
            </a:r>
          </a:p>
          <a:p>
            <a:pPr lvl="1"/>
            <a:r>
              <a:rPr lang="en-GB" dirty="0">
                <a:solidFill>
                  <a:schemeClr val="bg1"/>
                </a:solidFill>
              </a:rPr>
              <a:t>Network bandwidth quotas are defined as the byte rate threshold for each group of clients sharing a quota</a:t>
            </a:r>
          </a:p>
          <a:p>
            <a:r>
              <a:rPr lang="pl-PL" dirty="0" err="1">
                <a:solidFill>
                  <a:schemeClr val="bg1"/>
                </a:solidFill>
              </a:rPr>
              <a:t>Request</a:t>
            </a:r>
            <a:r>
              <a:rPr lang="pl-PL" dirty="0">
                <a:solidFill>
                  <a:schemeClr val="bg1"/>
                </a:solidFill>
              </a:rPr>
              <a:t> </a:t>
            </a:r>
            <a:r>
              <a:rPr lang="pl-PL" dirty="0" err="1">
                <a:solidFill>
                  <a:schemeClr val="bg1"/>
                </a:solidFill>
              </a:rPr>
              <a:t>Rate</a:t>
            </a:r>
            <a:r>
              <a:rPr lang="pl-PL" dirty="0">
                <a:solidFill>
                  <a:schemeClr val="bg1"/>
                </a:solidFill>
              </a:rPr>
              <a:t> </a:t>
            </a:r>
            <a:r>
              <a:rPr lang="pl-PL" dirty="0" err="1">
                <a:solidFill>
                  <a:schemeClr val="bg1"/>
                </a:solidFill>
              </a:rPr>
              <a:t>Quotas</a:t>
            </a:r>
            <a:endParaRPr lang="pl-PL" dirty="0">
              <a:solidFill>
                <a:schemeClr val="bg1"/>
              </a:solidFill>
            </a:endParaRPr>
          </a:p>
          <a:p>
            <a:pPr lvl="1"/>
            <a:r>
              <a:rPr lang="en-GB" dirty="0">
                <a:solidFill>
                  <a:schemeClr val="bg1"/>
                </a:solidFill>
              </a:rPr>
              <a:t>Request rate quotas are defined as the percentage of time a client can utilize on request handler I/O threads and network threads of each broker within a quota window. </a:t>
            </a:r>
            <a:endParaRPr lang="pl-PL" dirty="0">
              <a:solidFill>
                <a:schemeClr val="bg1"/>
              </a:solidFill>
            </a:endParaRPr>
          </a:p>
        </p:txBody>
      </p:sp>
    </p:spTree>
    <p:extLst>
      <p:ext uri="{BB962C8B-B14F-4D97-AF65-F5344CB8AC3E}">
        <p14:creationId xmlns:p14="http://schemas.microsoft.com/office/powerpoint/2010/main" val="2581768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1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E20EB187-900F-4AF5-813B-101456D9F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063A9876-D0EC-CC4A-9E13-259D5454061D}"/>
              </a:ext>
            </a:extLst>
          </p:cNvPr>
          <p:cNvPicPr>
            <a:picLocks noChangeAspect="1"/>
          </p:cNvPicPr>
          <p:nvPr/>
        </p:nvPicPr>
        <p:blipFill rotWithShape="1">
          <a:blip r:embed="rId2">
            <a:alphaModFix amt="50000"/>
          </a:blip>
          <a:srcRect t="22891" r="1" b="39704"/>
          <a:stretch/>
        </p:blipFill>
        <p:spPr>
          <a:xfrm>
            <a:off x="20" y="1"/>
            <a:ext cx="12191980" cy="6857999"/>
          </a:xfrm>
          <a:prstGeom prst="rect">
            <a:avLst/>
          </a:prstGeom>
        </p:spPr>
      </p:pic>
      <p:sp>
        <p:nvSpPr>
          <p:cNvPr id="7" name="Title 4">
            <a:extLst>
              <a:ext uri="{FF2B5EF4-FFF2-40B4-BE49-F238E27FC236}">
                <a16:creationId xmlns:a16="http://schemas.microsoft.com/office/drawing/2014/main" id="{40435B20-E271-244A-8E6B-E391F5408538}"/>
              </a:ext>
            </a:extLst>
          </p:cNvPr>
          <p:cNvSpPr>
            <a:spLocks noGrp="1"/>
          </p:cNvSpPr>
          <p:nvPr>
            <p:ph type="title"/>
          </p:nvPr>
        </p:nvSpPr>
        <p:spPr>
          <a:xfrm>
            <a:off x="4387349" y="1200152"/>
            <a:ext cx="6897171" cy="4457696"/>
          </a:xfrm>
        </p:spPr>
        <p:txBody>
          <a:bodyPr vert="horz" lIns="91440" tIns="45720" rIns="91440" bIns="45720" rtlCol="0" anchor="ctr">
            <a:normAutofit/>
          </a:bodyPr>
          <a:lstStyle/>
          <a:p>
            <a:r>
              <a:rPr lang="en-US" sz="8000" dirty="0">
                <a:solidFill>
                  <a:srgbClr val="FFFFFF"/>
                </a:solidFill>
              </a:rPr>
              <a:t>Kafka API</a:t>
            </a:r>
          </a:p>
        </p:txBody>
      </p:sp>
      <p:cxnSp>
        <p:nvCxnSpPr>
          <p:cNvPr id="27" name="Straight Connector 26">
            <a:extLst>
              <a:ext uri="{FF2B5EF4-FFF2-40B4-BE49-F238E27FC236}">
                <a16:creationId xmlns:a16="http://schemas.microsoft.com/office/drawing/2014/main" id="{624D17C8-E9C2-48A4-AA36-D7048A6CCC4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5891" y="2286000"/>
            <a:ext cx="0" cy="228600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9146794"/>
      </p:ext>
    </p:extLst>
  </p:cSld>
  <p:clrMapOvr>
    <a:overrideClrMapping bg1="dk1" tx1="lt1" bg2="dk2" tx2="lt2" accent1="accent1" accent2="accent2" accent3="accent3" accent4="accent4" accent5="accent5" accent6="accent6" hlink="hlink" folHlink="folHlink"/>
  </p:clrMapOvr>
</p:sld>
</file>

<file path=ppt/slides/slide162.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pl-PL" dirty="0">
                <a:solidFill>
                  <a:schemeClr val="bg1"/>
                </a:solidFill>
              </a:rPr>
              <a:t>Kafka API</a:t>
            </a:r>
          </a:p>
        </p:txBody>
      </p:sp>
      <p:sp>
        <p:nvSpPr>
          <p:cNvPr id="6" name="Content Placeholder 5">
            <a:extLst>
              <a:ext uri="{FF2B5EF4-FFF2-40B4-BE49-F238E27FC236}">
                <a16:creationId xmlns:a16="http://schemas.microsoft.com/office/drawing/2014/main" id="{24D5AFD9-797D-2440-A45F-96BC8F3A41D0}"/>
              </a:ext>
            </a:extLst>
          </p:cNvPr>
          <p:cNvSpPr>
            <a:spLocks noGrp="1"/>
          </p:cNvSpPr>
          <p:nvPr>
            <p:ph idx="1"/>
          </p:nvPr>
        </p:nvSpPr>
        <p:spPr/>
        <p:txBody>
          <a:bodyPr/>
          <a:lstStyle/>
          <a:p>
            <a:r>
              <a:rPr lang="en-GB" dirty="0">
                <a:solidFill>
                  <a:schemeClr val="bg2"/>
                </a:solidFill>
              </a:rPr>
              <a:t>Producer API</a:t>
            </a:r>
          </a:p>
          <a:p>
            <a:r>
              <a:rPr lang="en-GB" dirty="0">
                <a:solidFill>
                  <a:schemeClr val="bg2"/>
                </a:solidFill>
              </a:rPr>
              <a:t>Consumer API</a:t>
            </a:r>
          </a:p>
          <a:p>
            <a:r>
              <a:rPr lang="en-GB" dirty="0">
                <a:solidFill>
                  <a:schemeClr val="bg2"/>
                </a:solidFill>
              </a:rPr>
              <a:t>Kafka Connect</a:t>
            </a:r>
          </a:p>
          <a:p>
            <a:r>
              <a:rPr lang="en-GB" dirty="0">
                <a:solidFill>
                  <a:schemeClr val="bg2"/>
                </a:solidFill>
              </a:rPr>
              <a:t>Kafka Streams</a:t>
            </a:r>
          </a:p>
          <a:p>
            <a:r>
              <a:rPr lang="en-GB" dirty="0">
                <a:solidFill>
                  <a:schemeClr val="bg2"/>
                </a:solidFill>
              </a:rPr>
              <a:t>Admin API</a:t>
            </a:r>
          </a:p>
        </p:txBody>
      </p:sp>
    </p:spTree>
    <p:extLst>
      <p:ext uri="{BB962C8B-B14F-4D97-AF65-F5344CB8AC3E}">
        <p14:creationId xmlns:p14="http://schemas.microsoft.com/office/powerpoint/2010/main" val="477211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B45A142-4255-493C-8284-5D566C121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rgbClr val="404040">
              <a:alpha val="89804"/>
            </a:srgbClr>
          </a:solidFill>
          <a:ln w="127000" cap="sq" cmpd="thinThick">
            <a:solidFill>
              <a:srgbClr val="595959">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a:xfrm>
            <a:off x="674237" y="914400"/>
            <a:ext cx="3657600" cy="2887579"/>
          </a:xfrm>
        </p:spPr>
        <p:txBody>
          <a:bodyPr vert="horz" lIns="91440" tIns="45720" rIns="91440" bIns="45720" rtlCol="0" anchor="b">
            <a:normAutofit/>
          </a:bodyPr>
          <a:lstStyle/>
          <a:p>
            <a:pPr algn="ctr"/>
            <a:r>
              <a:rPr lang="en-US" sz="4800" kern="1200">
                <a:solidFill>
                  <a:srgbClr val="FFFFFF"/>
                </a:solidFill>
                <a:latin typeface="+mj-lt"/>
                <a:ea typeface="+mj-ea"/>
                <a:cs typeface="+mj-cs"/>
              </a:rPr>
              <a:t>Kafka API</a:t>
            </a:r>
          </a:p>
        </p:txBody>
      </p:sp>
      <p:cxnSp>
        <p:nvCxnSpPr>
          <p:cNvPr id="12" name="Straight Connector 11">
            <a:extLst>
              <a:ext uri="{FF2B5EF4-FFF2-40B4-BE49-F238E27FC236}">
                <a16:creationId xmlns:a16="http://schemas.microsoft.com/office/drawing/2014/main" id="{38FB9660-F42F-4313-BBC4-47C007FE48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3" name="Content Placeholder 2">
            <a:extLst>
              <a:ext uri="{FF2B5EF4-FFF2-40B4-BE49-F238E27FC236}">
                <a16:creationId xmlns:a16="http://schemas.microsoft.com/office/drawing/2014/main" id="{52656A5C-76DD-FA49-94AC-BF135D58D5CB}"/>
              </a:ext>
            </a:extLst>
          </p:cNvPr>
          <p:cNvPicPr>
            <a:picLocks noGrp="1" noChangeAspect="1"/>
          </p:cNvPicPr>
          <p:nvPr>
            <p:ph idx="1"/>
          </p:nvPr>
        </p:nvPicPr>
        <p:blipFill>
          <a:blip r:embed="rId2"/>
          <a:stretch>
            <a:fillRect/>
          </a:stretch>
        </p:blipFill>
        <p:spPr>
          <a:xfrm>
            <a:off x="5153822" y="680480"/>
            <a:ext cx="6553545" cy="5504981"/>
          </a:xfrm>
          <a:prstGeom prst="rect">
            <a:avLst/>
          </a:prstGeom>
        </p:spPr>
      </p:pic>
      <p:sp>
        <p:nvSpPr>
          <p:cNvPr id="9" name="TextBox 8">
            <a:extLst>
              <a:ext uri="{FF2B5EF4-FFF2-40B4-BE49-F238E27FC236}">
                <a16:creationId xmlns:a16="http://schemas.microsoft.com/office/drawing/2014/main" id="{29B0AB09-B60D-3747-937D-46C1D37CEDD6}"/>
              </a:ext>
            </a:extLst>
          </p:cNvPr>
          <p:cNvSpPr txBox="1"/>
          <p:nvPr/>
        </p:nvSpPr>
        <p:spPr>
          <a:xfrm>
            <a:off x="584385" y="6185541"/>
            <a:ext cx="3800271" cy="369332"/>
          </a:xfrm>
          <a:prstGeom prst="rect">
            <a:avLst/>
          </a:prstGeom>
          <a:noFill/>
        </p:spPr>
        <p:txBody>
          <a:bodyPr wrap="none" rtlCol="0">
            <a:spAutoFit/>
          </a:bodyPr>
          <a:lstStyle/>
          <a:p>
            <a:r>
              <a:rPr lang="pl-PL" dirty="0">
                <a:solidFill>
                  <a:schemeClr val="bg1"/>
                </a:solidFill>
              </a:rPr>
              <a:t>Source: </a:t>
            </a:r>
            <a:r>
              <a:rPr lang="pl-PL" dirty="0">
                <a:solidFill>
                  <a:schemeClr val="bg1"/>
                </a:solidFill>
                <a:hlinkClick r:id="rId3">
                  <a:extLst>
                    <a:ext uri="{A12FA001-AC4F-418D-AE19-62706E023703}">
                      <ahyp:hlinkClr xmlns:ahyp="http://schemas.microsoft.com/office/drawing/2018/hyperlinkcolor" val="tx"/>
                    </a:ext>
                  </a:extLst>
                </a:hlinkClick>
              </a:rPr>
              <a:t>https://kafka.apache.org/intro</a:t>
            </a:r>
            <a:endParaRPr lang="pl-PL" dirty="0">
              <a:solidFill>
                <a:schemeClr val="bg1"/>
              </a:solidFill>
            </a:endParaRPr>
          </a:p>
        </p:txBody>
      </p:sp>
    </p:spTree>
    <p:extLst>
      <p:ext uri="{BB962C8B-B14F-4D97-AF65-F5344CB8AC3E}">
        <p14:creationId xmlns:p14="http://schemas.microsoft.com/office/powerpoint/2010/main" val="1684618652"/>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pl-PL" dirty="0">
                <a:solidFill>
                  <a:schemeClr val="bg1"/>
                </a:solidFill>
              </a:rPr>
              <a:t>Producer API</a:t>
            </a:r>
          </a:p>
        </p:txBody>
      </p:sp>
      <p:sp>
        <p:nvSpPr>
          <p:cNvPr id="8" name="Content Placeholder 7">
            <a:extLst>
              <a:ext uri="{FF2B5EF4-FFF2-40B4-BE49-F238E27FC236}">
                <a16:creationId xmlns:a16="http://schemas.microsoft.com/office/drawing/2014/main" id="{8DC36335-78B3-714A-B20A-0EDFA6349C79}"/>
              </a:ext>
            </a:extLst>
          </p:cNvPr>
          <p:cNvSpPr>
            <a:spLocks noGrp="1"/>
          </p:cNvSpPr>
          <p:nvPr>
            <p:ph idx="1"/>
          </p:nvPr>
        </p:nvSpPr>
        <p:spPr/>
        <p:txBody>
          <a:bodyPr>
            <a:normAutofit/>
          </a:bodyPr>
          <a:lstStyle/>
          <a:p>
            <a:pPr marL="0" indent="0">
              <a:buNone/>
            </a:pPr>
            <a:r>
              <a:rPr lang="pl-PL" sz="3200" dirty="0">
                <a:solidFill>
                  <a:schemeClr val="bg1"/>
                </a:solidFill>
              </a:rPr>
              <a:t>The </a:t>
            </a:r>
            <a:r>
              <a:rPr lang="pl-PL" sz="3200" dirty="0">
                <a:solidFill>
                  <a:schemeClr val="accent2"/>
                </a:solidFill>
                <a:hlinkClick r:id="rId2">
                  <a:extLst>
                    <a:ext uri="{A12FA001-AC4F-418D-AE19-62706E023703}">
                      <ahyp:hlinkClr xmlns:ahyp="http://schemas.microsoft.com/office/drawing/2018/hyperlinkcolor" val="tx"/>
                    </a:ext>
                  </a:extLst>
                </a:hlinkClick>
              </a:rPr>
              <a:t>Producer API</a:t>
            </a:r>
            <a:r>
              <a:rPr lang="pl-PL" sz="3200" dirty="0">
                <a:solidFill>
                  <a:schemeClr val="bg1"/>
                </a:solidFill>
              </a:rPr>
              <a:t> </a:t>
            </a:r>
            <a:r>
              <a:rPr lang="pl-PL" sz="3200" dirty="0" err="1">
                <a:solidFill>
                  <a:schemeClr val="bg1"/>
                </a:solidFill>
              </a:rPr>
              <a:t>allows</a:t>
            </a:r>
            <a:r>
              <a:rPr lang="pl-PL" sz="3200" dirty="0">
                <a:solidFill>
                  <a:schemeClr val="bg1"/>
                </a:solidFill>
              </a:rPr>
              <a:t> </a:t>
            </a:r>
            <a:r>
              <a:rPr lang="pl-PL" sz="3200" dirty="0" err="1">
                <a:solidFill>
                  <a:schemeClr val="bg1"/>
                </a:solidFill>
              </a:rPr>
              <a:t>an</a:t>
            </a:r>
            <a:r>
              <a:rPr lang="pl-PL" sz="3200" dirty="0">
                <a:solidFill>
                  <a:schemeClr val="bg1"/>
                </a:solidFill>
              </a:rPr>
              <a:t> </a:t>
            </a:r>
            <a:r>
              <a:rPr lang="pl-PL" sz="3200" dirty="0" err="1">
                <a:solidFill>
                  <a:schemeClr val="bg1"/>
                </a:solidFill>
              </a:rPr>
              <a:t>application</a:t>
            </a:r>
            <a:r>
              <a:rPr lang="pl-PL" sz="3200" dirty="0">
                <a:solidFill>
                  <a:schemeClr val="bg1"/>
                </a:solidFill>
              </a:rPr>
              <a:t> to </a:t>
            </a:r>
            <a:r>
              <a:rPr lang="pl-PL" sz="3200" dirty="0" err="1">
                <a:solidFill>
                  <a:schemeClr val="bg1"/>
                </a:solidFill>
              </a:rPr>
              <a:t>publish</a:t>
            </a:r>
            <a:r>
              <a:rPr lang="pl-PL" sz="3200" dirty="0">
                <a:solidFill>
                  <a:schemeClr val="bg1"/>
                </a:solidFill>
              </a:rPr>
              <a:t> a </a:t>
            </a:r>
            <a:r>
              <a:rPr lang="pl-PL" sz="3200" dirty="0" err="1">
                <a:solidFill>
                  <a:schemeClr val="bg1"/>
                </a:solidFill>
              </a:rPr>
              <a:t>stream</a:t>
            </a:r>
            <a:r>
              <a:rPr lang="pl-PL" sz="3200" dirty="0">
                <a:solidFill>
                  <a:schemeClr val="bg1"/>
                </a:solidFill>
              </a:rPr>
              <a:t> of </a:t>
            </a:r>
            <a:r>
              <a:rPr lang="pl-PL" sz="3200" dirty="0" err="1">
                <a:solidFill>
                  <a:schemeClr val="bg1"/>
                </a:solidFill>
              </a:rPr>
              <a:t>records</a:t>
            </a:r>
            <a:r>
              <a:rPr lang="pl-PL" sz="3200" dirty="0">
                <a:solidFill>
                  <a:schemeClr val="bg1"/>
                </a:solidFill>
              </a:rPr>
              <a:t> to one </a:t>
            </a:r>
            <a:r>
              <a:rPr lang="pl-PL" sz="3200" dirty="0" err="1">
                <a:solidFill>
                  <a:schemeClr val="bg1"/>
                </a:solidFill>
              </a:rPr>
              <a:t>or</a:t>
            </a:r>
            <a:r>
              <a:rPr lang="pl-PL" sz="3200" dirty="0">
                <a:solidFill>
                  <a:schemeClr val="bg1"/>
                </a:solidFill>
              </a:rPr>
              <a:t> </a:t>
            </a:r>
            <a:r>
              <a:rPr lang="pl-PL" sz="3200" dirty="0" err="1">
                <a:solidFill>
                  <a:schemeClr val="bg1"/>
                </a:solidFill>
              </a:rPr>
              <a:t>more</a:t>
            </a:r>
            <a:r>
              <a:rPr lang="pl-PL" sz="3200" dirty="0">
                <a:solidFill>
                  <a:schemeClr val="bg1"/>
                </a:solidFill>
              </a:rPr>
              <a:t> Kafka </a:t>
            </a:r>
            <a:r>
              <a:rPr lang="pl-PL" sz="3200" dirty="0" err="1">
                <a:solidFill>
                  <a:schemeClr val="bg1"/>
                </a:solidFill>
              </a:rPr>
              <a:t>topics</a:t>
            </a:r>
            <a:r>
              <a:rPr lang="pl-PL" sz="3200" dirty="0">
                <a:solidFill>
                  <a:schemeClr val="bg1"/>
                </a:solidFill>
              </a:rPr>
              <a:t>.</a:t>
            </a:r>
          </a:p>
          <a:p>
            <a:pPr marL="0" indent="0">
              <a:buNone/>
            </a:pPr>
            <a:endParaRPr lang="pl-PL" sz="3200" dirty="0">
              <a:solidFill>
                <a:schemeClr val="bg1"/>
              </a:solidFill>
            </a:endParaRPr>
          </a:p>
          <a:p>
            <a:pPr marL="0" indent="0">
              <a:buNone/>
            </a:pPr>
            <a:r>
              <a:rPr lang="pl-PL" sz="3200" dirty="0" err="1">
                <a:solidFill>
                  <a:schemeClr val="bg1"/>
                </a:solidFill>
              </a:rPr>
              <a:t>Already</a:t>
            </a:r>
            <a:r>
              <a:rPr lang="pl-PL" sz="3200" dirty="0">
                <a:solidFill>
                  <a:schemeClr val="bg1"/>
                </a:solidFill>
              </a:rPr>
              <a:t> </a:t>
            </a:r>
            <a:r>
              <a:rPr lang="pl-PL" sz="3200" dirty="0" err="1">
                <a:solidFill>
                  <a:schemeClr val="bg1"/>
                </a:solidFill>
              </a:rPr>
              <a:t>covered</a:t>
            </a:r>
            <a:r>
              <a:rPr lang="pl-PL" sz="3200" dirty="0">
                <a:solidFill>
                  <a:schemeClr val="bg1"/>
                </a:solidFill>
              </a:rPr>
              <a:t>.</a:t>
            </a:r>
          </a:p>
          <a:p>
            <a:pPr marL="0" indent="0">
              <a:buNone/>
            </a:pPr>
            <a:endParaRPr lang="pl-PL" sz="3200" dirty="0">
              <a:solidFill>
                <a:schemeClr val="bg1"/>
              </a:solidFill>
            </a:endParaRPr>
          </a:p>
        </p:txBody>
      </p:sp>
    </p:spTree>
    <p:extLst>
      <p:ext uri="{BB962C8B-B14F-4D97-AF65-F5344CB8AC3E}">
        <p14:creationId xmlns:p14="http://schemas.microsoft.com/office/powerpoint/2010/main" val="2495347228"/>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pl-PL" dirty="0">
                <a:solidFill>
                  <a:schemeClr val="bg1"/>
                </a:solidFill>
              </a:rPr>
              <a:t>Consumer API</a:t>
            </a:r>
          </a:p>
        </p:txBody>
      </p:sp>
      <p:sp>
        <p:nvSpPr>
          <p:cNvPr id="8" name="Content Placeholder 7">
            <a:extLst>
              <a:ext uri="{FF2B5EF4-FFF2-40B4-BE49-F238E27FC236}">
                <a16:creationId xmlns:a16="http://schemas.microsoft.com/office/drawing/2014/main" id="{8DC36335-78B3-714A-B20A-0EDFA6349C79}"/>
              </a:ext>
            </a:extLst>
          </p:cNvPr>
          <p:cNvSpPr>
            <a:spLocks noGrp="1"/>
          </p:cNvSpPr>
          <p:nvPr>
            <p:ph idx="1"/>
          </p:nvPr>
        </p:nvSpPr>
        <p:spPr/>
        <p:txBody>
          <a:bodyPr>
            <a:normAutofit/>
          </a:bodyPr>
          <a:lstStyle/>
          <a:p>
            <a:pPr marL="0" indent="0">
              <a:buNone/>
            </a:pPr>
            <a:r>
              <a:rPr lang="pl-PL" dirty="0">
                <a:solidFill>
                  <a:schemeClr val="bg1"/>
                </a:solidFill>
              </a:rPr>
              <a:t>The </a:t>
            </a:r>
            <a:r>
              <a:rPr lang="pl-PL" dirty="0">
                <a:solidFill>
                  <a:schemeClr val="accent2"/>
                </a:solidFill>
                <a:hlinkClick r:id="rId2">
                  <a:extLst>
                    <a:ext uri="{A12FA001-AC4F-418D-AE19-62706E023703}">
                      <ahyp:hlinkClr xmlns:ahyp="http://schemas.microsoft.com/office/drawing/2018/hyperlinkcolor" val="tx"/>
                    </a:ext>
                  </a:extLst>
                </a:hlinkClick>
              </a:rPr>
              <a:t>Consumer API</a:t>
            </a:r>
            <a:r>
              <a:rPr lang="pl-PL" dirty="0">
                <a:solidFill>
                  <a:schemeClr val="bg1"/>
                </a:solidFill>
              </a:rPr>
              <a:t> </a:t>
            </a:r>
            <a:r>
              <a:rPr lang="pl-PL" dirty="0" err="1">
                <a:solidFill>
                  <a:schemeClr val="bg1"/>
                </a:solidFill>
              </a:rPr>
              <a:t>allows</a:t>
            </a:r>
            <a:r>
              <a:rPr lang="pl-PL" dirty="0">
                <a:solidFill>
                  <a:schemeClr val="bg1"/>
                </a:solidFill>
              </a:rPr>
              <a:t> </a:t>
            </a:r>
            <a:r>
              <a:rPr lang="pl-PL" dirty="0" err="1">
                <a:solidFill>
                  <a:schemeClr val="bg1"/>
                </a:solidFill>
              </a:rPr>
              <a:t>an</a:t>
            </a:r>
            <a:r>
              <a:rPr lang="pl-PL" dirty="0">
                <a:solidFill>
                  <a:schemeClr val="bg1"/>
                </a:solidFill>
              </a:rPr>
              <a:t> </a:t>
            </a:r>
            <a:r>
              <a:rPr lang="pl-PL" dirty="0" err="1">
                <a:solidFill>
                  <a:schemeClr val="bg1"/>
                </a:solidFill>
              </a:rPr>
              <a:t>application</a:t>
            </a:r>
            <a:r>
              <a:rPr lang="pl-PL" dirty="0">
                <a:solidFill>
                  <a:schemeClr val="bg1"/>
                </a:solidFill>
              </a:rPr>
              <a:t> to </a:t>
            </a:r>
            <a:r>
              <a:rPr lang="pl-PL" dirty="0" err="1">
                <a:solidFill>
                  <a:schemeClr val="bg1"/>
                </a:solidFill>
              </a:rPr>
              <a:t>subscribe</a:t>
            </a:r>
            <a:r>
              <a:rPr lang="pl-PL" dirty="0">
                <a:solidFill>
                  <a:schemeClr val="bg1"/>
                </a:solidFill>
              </a:rPr>
              <a:t> to one </a:t>
            </a:r>
            <a:r>
              <a:rPr lang="pl-PL" dirty="0" err="1">
                <a:solidFill>
                  <a:schemeClr val="bg1"/>
                </a:solidFill>
              </a:rPr>
              <a:t>or</a:t>
            </a:r>
            <a:r>
              <a:rPr lang="pl-PL" dirty="0">
                <a:solidFill>
                  <a:schemeClr val="bg1"/>
                </a:solidFill>
              </a:rPr>
              <a:t> </a:t>
            </a:r>
            <a:r>
              <a:rPr lang="pl-PL" dirty="0" err="1">
                <a:solidFill>
                  <a:schemeClr val="bg1"/>
                </a:solidFill>
              </a:rPr>
              <a:t>more</a:t>
            </a:r>
            <a:r>
              <a:rPr lang="pl-PL" dirty="0">
                <a:solidFill>
                  <a:schemeClr val="bg1"/>
                </a:solidFill>
              </a:rPr>
              <a:t> </a:t>
            </a:r>
            <a:r>
              <a:rPr lang="pl-PL" dirty="0" err="1">
                <a:solidFill>
                  <a:schemeClr val="bg1"/>
                </a:solidFill>
              </a:rPr>
              <a:t>topics</a:t>
            </a:r>
            <a:r>
              <a:rPr lang="pl-PL" dirty="0">
                <a:solidFill>
                  <a:schemeClr val="bg1"/>
                </a:solidFill>
              </a:rPr>
              <a:t> and </a:t>
            </a:r>
            <a:r>
              <a:rPr lang="pl-PL" dirty="0" err="1">
                <a:solidFill>
                  <a:schemeClr val="bg1"/>
                </a:solidFill>
              </a:rPr>
              <a:t>process</a:t>
            </a:r>
            <a:r>
              <a:rPr lang="pl-PL" dirty="0">
                <a:solidFill>
                  <a:schemeClr val="bg1"/>
                </a:solidFill>
              </a:rPr>
              <a:t> the </a:t>
            </a:r>
            <a:r>
              <a:rPr lang="pl-PL" dirty="0" err="1">
                <a:solidFill>
                  <a:schemeClr val="bg1"/>
                </a:solidFill>
              </a:rPr>
              <a:t>stream</a:t>
            </a:r>
            <a:r>
              <a:rPr lang="pl-PL" dirty="0">
                <a:solidFill>
                  <a:schemeClr val="bg1"/>
                </a:solidFill>
              </a:rPr>
              <a:t> of </a:t>
            </a:r>
            <a:r>
              <a:rPr lang="pl-PL" dirty="0" err="1">
                <a:solidFill>
                  <a:schemeClr val="bg1"/>
                </a:solidFill>
              </a:rPr>
              <a:t>records</a:t>
            </a:r>
            <a:r>
              <a:rPr lang="pl-PL" dirty="0">
                <a:solidFill>
                  <a:schemeClr val="bg1"/>
                </a:solidFill>
              </a:rPr>
              <a:t> </a:t>
            </a:r>
            <a:r>
              <a:rPr lang="pl-PL" dirty="0" err="1">
                <a:solidFill>
                  <a:schemeClr val="bg1"/>
                </a:solidFill>
              </a:rPr>
              <a:t>produced</a:t>
            </a:r>
            <a:r>
              <a:rPr lang="pl-PL" dirty="0">
                <a:solidFill>
                  <a:schemeClr val="bg1"/>
                </a:solidFill>
              </a:rPr>
              <a:t> to </a:t>
            </a:r>
            <a:r>
              <a:rPr lang="pl-PL" dirty="0" err="1">
                <a:solidFill>
                  <a:schemeClr val="bg1"/>
                </a:solidFill>
              </a:rPr>
              <a:t>them</a:t>
            </a:r>
            <a:r>
              <a:rPr lang="pl-PL" dirty="0">
                <a:solidFill>
                  <a:schemeClr val="bg1"/>
                </a:solidFill>
              </a:rPr>
              <a:t>.</a:t>
            </a:r>
          </a:p>
          <a:p>
            <a:pPr marL="0" indent="0">
              <a:buNone/>
            </a:pPr>
            <a:endParaRPr lang="pl-PL" dirty="0">
              <a:solidFill>
                <a:schemeClr val="bg1"/>
              </a:solidFill>
            </a:endParaRPr>
          </a:p>
          <a:p>
            <a:pPr marL="0" indent="0">
              <a:buNone/>
            </a:pPr>
            <a:r>
              <a:rPr lang="pl-PL" dirty="0" err="1">
                <a:solidFill>
                  <a:schemeClr val="bg1"/>
                </a:solidFill>
              </a:rPr>
              <a:t>Already</a:t>
            </a:r>
            <a:r>
              <a:rPr lang="pl-PL" dirty="0">
                <a:solidFill>
                  <a:schemeClr val="bg1"/>
                </a:solidFill>
              </a:rPr>
              <a:t> </a:t>
            </a:r>
            <a:r>
              <a:rPr lang="pl-PL" dirty="0" err="1">
                <a:solidFill>
                  <a:schemeClr val="bg1"/>
                </a:solidFill>
              </a:rPr>
              <a:t>covered</a:t>
            </a:r>
            <a:r>
              <a:rPr lang="pl-PL" dirty="0">
                <a:solidFill>
                  <a:schemeClr val="bg1"/>
                </a:solidFill>
              </a:rPr>
              <a:t>.</a:t>
            </a:r>
          </a:p>
          <a:p>
            <a:pPr marL="0" indent="0">
              <a:buNone/>
            </a:pPr>
            <a:endParaRPr lang="pl-PL" dirty="0">
              <a:solidFill>
                <a:schemeClr val="bg1"/>
              </a:solidFill>
            </a:endParaRPr>
          </a:p>
        </p:txBody>
      </p:sp>
    </p:spTree>
    <p:extLst>
      <p:ext uri="{BB962C8B-B14F-4D97-AF65-F5344CB8AC3E}">
        <p14:creationId xmlns:p14="http://schemas.microsoft.com/office/powerpoint/2010/main" val="3020671315"/>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pl-PL" dirty="0" err="1">
                <a:solidFill>
                  <a:schemeClr val="bg1"/>
                </a:solidFill>
              </a:rPr>
              <a:t>Streams</a:t>
            </a:r>
            <a:r>
              <a:rPr lang="pl-PL" dirty="0">
                <a:solidFill>
                  <a:schemeClr val="bg1"/>
                </a:solidFill>
              </a:rPr>
              <a:t> API</a:t>
            </a:r>
          </a:p>
        </p:txBody>
      </p:sp>
      <p:sp>
        <p:nvSpPr>
          <p:cNvPr id="8" name="Content Placeholder 7">
            <a:extLst>
              <a:ext uri="{FF2B5EF4-FFF2-40B4-BE49-F238E27FC236}">
                <a16:creationId xmlns:a16="http://schemas.microsoft.com/office/drawing/2014/main" id="{8DC36335-78B3-714A-B20A-0EDFA6349C79}"/>
              </a:ext>
            </a:extLst>
          </p:cNvPr>
          <p:cNvSpPr>
            <a:spLocks noGrp="1"/>
          </p:cNvSpPr>
          <p:nvPr>
            <p:ph idx="1"/>
          </p:nvPr>
        </p:nvSpPr>
        <p:spPr/>
        <p:txBody>
          <a:bodyPr>
            <a:normAutofit/>
          </a:bodyPr>
          <a:lstStyle/>
          <a:p>
            <a:pPr marL="0" indent="0">
              <a:buNone/>
            </a:pPr>
            <a:r>
              <a:rPr lang="pl-PL" dirty="0">
                <a:solidFill>
                  <a:schemeClr val="bg1"/>
                </a:solidFill>
              </a:rPr>
              <a:t>The </a:t>
            </a:r>
            <a:r>
              <a:rPr lang="pl-PL" dirty="0">
                <a:solidFill>
                  <a:schemeClr val="accent2"/>
                </a:solidFill>
                <a:hlinkClick r:id="rId2">
                  <a:extLst>
                    <a:ext uri="{A12FA001-AC4F-418D-AE19-62706E023703}">
                      <ahyp:hlinkClr xmlns:ahyp="http://schemas.microsoft.com/office/drawing/2018/hyperlinkcolor" val="tx"/>
                    </a:ext>
                  </a:extLst>
                </a:hlinkClick>
              </a:rPr>
              <a:t>Streams API</a:t>
            </a:r>
            <a:r>
              <a:rPr lang="pl-PL" dirty="0">
                <a:solidFill>
                  <a:schemeClr val="bg1"/>
                </a:solidFill>
              </a:rPr>
              <a:t> </a:t>
            </a:r>
            <a:r>
              <a:rPr lang="pl-PL" dirty="0" err="1">
                <a:solidFill>
                  <a:schemeClr val="bg1"/>
                </a:solidFill>
              </a:rPr>
              <a:t>allows</a:t>
            </a:r>
            <a:r>
              <a:rPr lang="pl-PL" dirty="0">
                <a:solidFill>
                  <a:schemeClr val="bg1"/>
                </a:solidFill>
              </a:rPr>
              <a:t> </a:t>
            </a:r>
            <a:r>
              <a:rPr lang="pl-PL" dirty="0" err="1">
                <a:solidFill>
                  <a:schemeClr val="bg1"/>
                </a:solidFill>
              </a:rPr>
              <a:t>an</a:t>
            </a:r>
            <a:r>
              <a:rPr lang="pl-PL" dirty="0">
                <a:solidFill>
                  <a:schemeClr val="bg1"/>
                </a:solidFill>
              </a:rPr>
              <a:t> </a:t>
            </a:r>
            <a:r>
              <a:rPr lang="pl-PL" dirty="0" err="1">
                <a:solidFill>
                  <a:schemeClr val="bg1"/>
                </a:solidFill>
              </a:rPr>
              <a:t>application</a:t>
            </a:r>
            <a:r>
              <a:rPr lang="pl-PL" dirty="0">
                <a:solidFill>
                  <a:schemeClr val="bg1"/>
                </a:solidFill>
              </a:rPr>
              <a:t> to </a:t>
            </a:r>
            <a:r>
              <a:rPr lang="pl-PL" dirty="0" err="1">
                <a:solidFill>
                  <a:schemeClr val="bg1"/>
                </a:solidFill>
              </a:rPr>
              <a:t>act</a:t>
            </a:r>
            <a:r>
              <a:rPr lang="pl-PL" dirty="0">
                <a:solidFill>
                  <a:schemeClr val="bg1"/>
                </a:solidFill>
              </a:rPr>
              <a:t> as a </a:t>
            </a:r>
            <a:r>
              <a:rPr lang="pl-PL" i="1" dirty="0" err="1">
                <a:solidFill>
                  <a:schemeClr val="bg1"/>
                </a:solidFill>
              </a:rPr>
              <a:t>stream</a:t>
            </a:r>
            <a:r>
              <a:rPr lang="pl-PL" i="1" dirty="0">
                <a:solidFill>
                  <a:schemeClr val="bg1"/>
                </a:solidFill>
              </a:rPr>
              <a:t> </a:t>
            </a:r>
            <a:r>
              <a:rPr lang="pl-PL" i="1" dirty="0" err="1">
                <a:solidFill>
                  <a:schemeClr val="bg1"/>
                </a:solidFill>
              </a:rPr>
              <a:t>processor</a:t>
            </a:r>
            <a:r>
              <a:rPr lang="pl-PL" dirty="0">
                <a:solidFill>
                  <a:schemeClr val="bg1"/>
                </a:solidFill>
              </a:rPr>
              <a:t>, </a:t>
            </a:r>
            <a:r>
              <a:rPr lang="pl-PL" dirty="0" err="1">
                <a:solidFill>
                  <a:schemeClr val="bg1"/>
                </a:solidFill>
              </a:rPr>
              <a:t>consuming</a:t>
            </a:r>
            <a:r>
              <a:rPr lang="pl-PL" dirty="0">
                <a:solidFill>
                  <a:schemeClr val="bg1"/>
                </a:solidFill>
              </a:rPr>
              <a:t> </a:t>
            </a:r>
            <a:r>
              <a:rPr lang="pl-PL" dirty="0" err="1">
                <a:solidFill>
                  <a:schemeClr val="bg1"/>
                </a:solidFill>
              </a:rPr>
              <a:t>an</a:t>
            </a:r>
            <a:r>
              <a:rPr lang="pl-PL" dirty="0">
                <a:solidFill>
                  <a:schemeClr val="bg1"/>
                </a:solidFill>
              </a:rPr>
              <a:t> </a:t>
            </a:r>
            <a:r>
              <a:rPr lang="pl-PL" dirty="0" err="1">
                <a:solidFill>
                  <a:schemeClr val="bg1"/>
                </a:solidFill>
              </a:rPr>
              <a:t>input</a:t>
            </a:r>
            <a:r>
              <a:rPr lang="pl-PL" dirty="0">
                <a:solidFill>
                  <a:schemeClr val="bg1"/>
                </a:solidFill>
              </a:rPr>
              <a:t> </a:t>
            </a:r>
            <a:r>
              <a:rPr lang="pl-PL" dirty="0" err="1">
                <a:solidFill>
                  <a:schemeClr val="bg1"/>
                </a:solidFill>
              </a:rPr>
              <a:t>stream</a:t>
            </a:r>
            <a:r>
              <a:rPr lang="pl-PL" dirty="0">
                <a:solidFill>
                  <a:schemeClr val="bg1"/>
                </a:solidFill>
              </a:rPr>
              <a:t> from one </a:t>
            </a:r>
            <a:r>
              <a:rPr lang="pl-PL" dirty="0" err="1">
                <a:solidFill>
                  <a:schemeClr val="bg1"/>
                </a:solidFill>
              </a:rPr>
              <a:t>or</a:t>
            </a:r>
            <a:r>
              <a:rPr lang="pl-PL" dirty="0">
                <a:solidFill>
                  <a:schemeClr val="bg1"/>
                </a:solidFill>
              </a:rPr>
              <a:t> </a:t>
            </a:r>
            <a:r>
              <a:rPr lang="pl-PL" dirty="0" err="1">
                <a:solidFill>
                  <a:schemeClr val="bg1"/>
                </a:solidFill>
              </a:rPr>
              <a:t>more</a:t>
            </a:r>
            <a:r>
              <a:rPr lang="pl-PL" dirty="0">
                <a:solidFill>
                  <a:schemeClr val="bg1"/>
                </a:solidFill>
              </a:rPr>
              <a:t> </a:t>
            </a:r>
            <a:r>
              <a:rPr lang="pl-PL" dirty="0" err="1">
                <a:solidFill>
                  <a:schemeClr val="bg1"/>
                </a:solidFill>
              </a:rPr>
              <a:t>topics</a:t>
            </a:r>
            <a:r>
              <a:rPr lang="pl-PL" dirty="0">
                <a:solidFill>
                  <a:schemeClr val="bg1"/>
                </a:solidFill>
              </a:rPr>
              <a:t> and </a:t>
            </a:r>
            <a:r>
              <a:rPr lang="pl-PL" dirty="0" err="1">
                <a:solidFill>
                  <a:schemeClr val="bg1"/>
                </a:solidFill>
              </a:rPr>
              <a:t>producing</a:t>
            </a:r>
            <a:r>
              <a:rPr lang="pl-PL" dirty="0">
                <a:solidFill>
                  <a:schemeClr val="bg1"/>
                </a:solidFill>
              </a:rPr>
              <a:t> </a:t>
            </a:r>
            <a:r>
              <a:rPr lang="pl-PL" dirty="0" err="1">
                <a:solidFill>
                  <a:schemeClr val="bg1"/>
                </a:solidFill>
              </a:rPr>
              <a:t>an</a:t>
            </a:r>
            <a:r>
              <a:rPr lang="pl-PL" dirty="0">
                <a:solidFill>
                  <a:schemeClr val="bg1"/>
                </a:solidFill>
              </a:rPr>
              <a:t> </a:t>
            </a:r>
            <a:r>
              <a:rPr lang="pl-PL" dirty="0" err="1">
                <a:solidFill>
                  <a:schemeClr val="bg1"/>
                </a:solidFill>
              </a:rPr>
              <a:t>output</a:t>
            </a:r>
            <a:r>
              <a:rPr lang="pl-PL" dirty="0">
                <a:solidFill>
                  <a:schemeClr val="bg1"/>
                </a:solidFill>
              </a:rPr>
              <a:t> </a:t>
            </a:r>
            <a:r>
              <a:rPr lang="pl-PL" dirty="0" err="1">
                <a:solidFill>
                  <a:schemeClr val="bg1"/>
                </a:solidFill>
              </a:rPr>
              <a:t>stream</a:t>
            </a:r>
            <a:r>
              <a:rPr lang="pl-PL" dirty="0">
                <a:solidFill>
                  <a:schemeClr val="bg1"/>
                </a:solidFill>
              </a:rPr>
              <a:t> to one </a:t>
            </a:r>
            <a:r>
              <a:rPr lang="pl-PL" dirty="0" err="1">
                <a:solidFill>
                  <a:schemeClr val="bg1"/>
                </a:solidFill>
              </a:rPr>
              <a:t>or</a:t>
            </a:r>
            <a:r>
              <a:rPr lang="pl-PL" dirty="0">
                <a:solidFill>
                  <a:schemeClr val="bg1"/>
                </a:solidFill>
              </a:rPr>
              <a:t> </a:t>
            </a:r>
            <a:r>
              <a:rPr lang="pl-PL" dirty="0" err="1">
                <a:solidFill>
                  <a:schemeClr val="bg1"/>
                </a:solidFill>
              </a:rPr>
              <a:t>more</a:t>
            </a:r>
            <a:r>
              <a:rPr lang="pl-PL" dirty="0">
                <a:solidFill>
                  <a:schemeClr val="bg1"/>
                </a:solidFill>
              </a:rPr>
              <a:t> </a:t>
            </a:r>
            <a:r>
              <a:rPr lang="pl-PL" dirty="0" err="1">
                <a:solidFill>
                  <a:schemeClr val="bg1"/>
                </a:solidFill>
              </a:rPr>
              <a:t>output</a:t>
            </a:r>
            <a:r>
              <a:rPr lang="pl-PL" dirty="0">
                <a:solidFill>
                  <a:schemeClr val="bg1"/>
                </a:solidFill>
              </a:rPr>
              <a:t> </a:t>
            </a:r>
            <a:r>
              <a:rPr lang="pl-PL" dirty="0" err="1">
                <a:solidFill>
                  <a:schemeClr val="bg1"/>
                </a:solidFill>
              </a:rPr>
              <a:t>topics</a:t>
            </a:r>
            <a:r>
              <a:rPr lang="pl-PL" dirty="0">
                <a:solidFill>
                  <a:schemeClr val="bg1"/>
                </a:solidFill>
              </a:rPr>
              <a:t>, </a:t>
            </a:r>
            <a:r>
              <a:rPr lang="pl-PL" dirty="0" err="1">
                <a:solidFill>
                  <a:schemeClr val="bg1"/>
                </a:solidFill>
              </a:rPr>
              <a:t>effectively</a:t>
            </a:r>
            <a:r>
              <a:rPr lang="pl-PL" dirty="0">
                <a:solidFill>
                  <a:schemeClr val="bg1"/>
                </a:solidFill>
              </a:rPr>
              <a:t> </a:t>
            </a:r>
            <a:r>
              <a:rPr lang="pl-PL" dirty="0" err="1">
                <a:solidFill>
                  <a:schemeClr val="bg1"/>
                </a:solidFill>
              </a:rPr>
              <a:t>transforming</a:t>
            </a:r>
            <a:r>
              <a:rPr lang="pl-PL" dirty="0">
                <a:solidFill>
                  <a:schemeClr val="bg1"/>
                </a:solidFill>
              </a:rPr>
              <a:t> the </a:t>
            </a:r>
            <a:r>
              <a:rPr lang="pl-PL" dirty="0" err="1">
                <a:solidFill>
                  <a:schemeClr val="bg1"/>
                </a:solidFill>
              </a:rPr>
              <a:t>input</a:t>
            </a:r>
            <a:r>
              <a:rPr lang="pl-PL" dirty="0">
                <a:solidFill>
                  <a:schemeClr val="bg1"/>
                </a:solidFill>
              </a:rPr>
              <a:t> </a:t>
            </a:r>
            <a:r>
              <a:rPr lang="pl-PL" dirty="0" err="1">
                <a:solidFill>
                  <a:schemeClr val="bg1"/>
                </a:solidFill>
              </a:rPr>
              <a:t>streams</a:t>
            </a:r>
            <a:r>
              <a:rPr lang="pl-PL" dirty="0">
                <a:solidFill>
                  <a:schemeClr val="bg1"/>
                </a:solidFill>
              </a:rPr>
              <a:t> to </a:t>
            </a:r>
            <a:r>
              <a:rPr lang="pl-PL" dirty="0" err="1">
                <a:solidFill>
                  <a:schemeClr val="bg1"/>
                </a:solidFill>
              </a:rPr>
              <a:t>output</a:t>
            </a:r>
            <a:r>
              <a:rPr lang="pl-PL" dirty="0">
                <a:solidFill>
                  <a:schemeClr val="bg1"/>
                </a:solidFill>
              </a:rPr>
              <a:t> </a:t>
            </a:r>
            <a:r>
              <a:rPr lang="pl-PL" dirty="0" err="1">
                <a:solidFill>
                  <a:schemeClr val="bg1"/>
                </a:solidFill>
              </a:rPr>
              <a:t>streams</a:t>
            </a:r>
            <a:r>
              <a:rPr lang="pl-PL" dirty="0">
                <a:solidFill>
                  <a:schemeClr val="bg1"/>
                </a:solidFill>
              </a:rPr>
              <a:t>.</a:t>
            </a:r>
          </a:p>
        </p:txBody>
      </p:sp>
    </p:spTree>
    <p:extLst>
      <p:ext uri="{BB962C8B-B14F-4D97-AF65-F5344CB8AC3E}">
        <p14:creationId xmlns:p14="http://schemas.microsoft.com/office/powerpoint/2010/main" val="3766247170"/>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pl-PL" dirty="0" err="1">
                <a:solidFill>
                  <a:schemeClr val="bg1"/>
                </a:solidFill>
              </a:rPr>
              <a:t>Streams</a:t>
            </a:r>
            <a:r>
              <a:rPr lang="pl-PL" dirty="0">
                <a:solidFill>
                  <a:schemeClr val="bg1"/>
                </a:solidFill>
              </a:rPr>
              <a:t> API</a:t>
            </a:r>
          </a:p>
        </p:txBody>
      </p:sp>
      <p:sp>
        <p:nvSpPr>
          <p:cNvPr id="8" name="Content Placeholder 7">
            <a:extLst>
              <a:ext uri="{FF2B5EF4-FFF2-40B4-BE49-F238E27FC236}">
                <a16:creationId xmlns:a16="http://schemas.microsoft.com/office/drawing/2014/main" id="{8DC36335-78B3-714A-B20A-0EDFA6349C79}"/>
              </a:ext>
            </a:extLst>
          </p:cNvPr>
          <p:cNvSpPr>
            <a:spLocks noGrp="1"/>
          </p:cNvSpPr>
          <p:nvPr>
            <p:ph idx="1"/>
          </p:nvPr>
        </p:nvSpPr>
        <p:spPr/>
        <p:txBody>
          <a:bodyPr>
            <a:normAutofit/>
          </a:bodyPr>
          <a:lstStyle/>
          <a:p>
            <a:r>
              <a:rPr lang="en-GB" dirty="0">
                <a:solidFill>
                  <a:schemeClr val="bg2"/>
                </a:solidFill>
              </a:rPr>
              <a:t>Kafka Streams is a client library for building applications and microservices, </a:t>
            </a:r>
          </a:p>
          <a:p>
            <a:r>
              <a:rPr lang="en-GB" dirty="0">
                <a:solidFill>
                  <a:schemeClr val="bg2"/>
                </a:solidFill>
              </a:rPr>
              <a:t>input and output data are stored in Kafka clusters. </a:t>
            </a:r>
          </a:p>
          <a:p>
            <a:r>
              <a:rPr lang="en-GB" dirty="0">
                <a:solidFill>
                  <a:schemeClr val="bg2"/>
                </a:solidFill>
              </a:rPr>
              <a:t>Application is run outside of the cluster</a:t>
            </a:r>
          </a:p>
          <a:p>
            <a:r>
              <a:rPr lang="en-GB" dirty="0">
                <a:solidFill>
                  <a:schemeClr val="bg2"/>
                </a:solidFill>
              </a:rPr>
              <a:t>Supports </a:t>
            </a:r>
            <a:r>
              <a:rPr lang="en-GB" b="1" dirty="0">
                <a:solidFill>
                  <a:schemeClr val="bg2"/>
                </a:solidFill>
              </a:rPr>
              <a:t>exactly-once</a:t>
            </a:r>
            <a:r>
              <a:rPr lang="en-GB" dirty="0">
                <a:solidFill>
                  <a:schemeClr val="bg2"/>
                </a:solidFill>
              </a:rPr>
              <a:t> processing semantics </a:t>
            </a:r>
          </a:p>
          <a:p>
            <a:r>
              <a:rPr lang="en-GB" dirty="0">
                <a:solidFill>
                  <a:schemeClr val="bg2"/>
                </a:solidFill>
              </a:rPr>
              <a:t>Offers necessary stream processing primitives, along with a </a:t>
            </a:r>
            <a:r>
              <a:rPr lang="en-GB" b="1" dirty="0">
                <a:solidFill>
                  <a:schemeClr val="bg2"/>
                </a:solidFill>
              </a:rPr>
              <a:t>high-level Streams DSL</a:t>
            </a:r>
            <a:r>
              <a:rPr lang="en-GB" dirty="0">
                <a:solidFill>
                  <a:schemeClr val="bg2"/>
                </a:solidFill>
              </a:rPr>
              <a:t> and a </a:t>
            </a:r>
            <a:r>
              <a:rPr lang="en-GB" b="1" dirty="0">
                <a:solidFill>
                  <a:schemeClr val="bg2"/>
                </a:solidFill>
              </a:rPr>
              <a:t>low-level Processor API</a:t>
            </a:r>
            <a:r>
              <a:rPr lang="en-GB" dirty="0">
                <a:solidFill>
                  <a:schemeClr val="bg2"/>
                </a:solidFill>
              </a:rPr>
              <a:t>.</a:t>
            </a:r>
          </a:p>
          <a:p>
            <a:r>
              <a:rPr lang="en-GB" dirty="0">
                <a:solidFill>
                  <a:schemeClr val="bg2"/>
                </a:solidFill>
              </a:rPr>
              <a:t>Supports </a:t>
            </a:r>
            <a:r>
              <a:rPr lang="en-GB" b="1" dirty="0">
                <a:solidFill>
                  <a:schemeClr val="bg2"/>
                </a:solidFill>
              </a:rPr>
              <a:t>fault-tolerant local state</a:t>
            </a:r>
            <a:endParaRPr lang="en-GB" dirty="0">
              <a:solidFill>
                <a:schemeClr val="bg2"/>
              </a:solidFill>
            </a:endParaRPr>
          </a:p>
        </p:txBody>
      </p:sp>
    </p:spTree>
    <p:extLst>
      <p:ext uri="{BB962C8B-B14F-4D97-AF65-F5344CB8AC3E}">
        <p14:creationId xmlns:p14="http://schemas.microsoft.com/office/powerpoint/2010/main" val="1849159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1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8AF5748-FED8-45BA-8631-26D1D10F32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kern="1200">
                <a:solidFill>
                  <a:schemeClr val="tx1"/>
                </a:solidFill>
                <a:latin typeface="+mj-lt"/>
                <a:ea typeface="+mj-ea"/>
                <a:cs typeface="+mj-cs"/>
              </a:rPr>
              <a:t>Streams API</a:t>
            </a:r>
          </a:p>
        </p:txBody>
      </p:sp>
      <p:sp>
        <p:nvSpPr>
          <p:cNvPr id="12" name="Rectangle 11">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3" name="Content Placeholder 2" descr="Schematic&#10;&#10;Description automatically generated with medium confidence">
            <a:extLst>
              <a:ext uri="{FF2B5EF4-FFF2-40B4-BE49-F238E27FC236}">
                <a16:creationId xmlns:a16="http://schemas.microsoft.com/office/drawing/2014/main" id="{4CA2A048-A027-EB4F-8F0E-F6FB599B1401}"/>
              </a:ext>
            </a:extLst>
          </p:cNvPr>
          <p:cNvPicPr>
            <a:picLocks noGrp="1" noChangeAspect="1"/>
          </p:cNvPicPr>
          <p:nvPr>
            <p:ph idx="1"/>
          </p:nvPr>
        </p:nvPicPr>
        <p:blipFill>
          <a:blip r:embed="rId2"/>
          <a:stretch>
            <a:fillRect/>
          </a:stretch>
        </p:blipFill>
        <p:spPr>
          <a:xfrm>
            <a:off x="5826050" y="625683"/>
            <a:ext cx="4923479" cy="5455380"/>
          </a:xfrm>
          <a:prstGeom prst="rect">
            <a:avLst/>
          </a:prstGeom>
        </p:spPr>
      </p:pic>
    </p:spTree>
    <p:extLst>
      <p:ext uri="{BB962C8B-B14F-4D97-AF65-F5344CB8AC3E}">
        <p14:creationId xmlns:p14="http://schemas.microsoft.com/office/powerpoint/2010/main" val="1988510988"/>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pl-PL" dirty="0" err="1">
                <a:solidFill>
                  <a:schemeClr val="bg1"/>
                </a:solidFill>
              </a:rPr>
              <a:t>Streams</a:t>
            </a:r>
            <a:r>
              <a:rPr lang="pl-PL" dirty="0">
                <a:solidFill>
                  <a:schemeClr val="bg1"/>
                </a:solidFill>
              </a:rPr>
              <a:t> API</a:t>
            </a:r>
          </a:p>
        </p:txBody>
      </p:sp>
      <p:sp>
        <p:nvSpPr>
          <p:cNvPr id="8" name="Content Placeholder 7">
            <a:extLst>
              <a:ext uri="{FF2B5EF4-FFF2-40B4-BE49-F238E27FC236}">
                <a16:creationId xmlns:a16="http://schemas.microsoft.com/office/drawing/2014/main" id="{8DC36335-78B3-714A-B20A-0EDFA6349C79}"/>
              </a:ext>
            </a:extLst>
          </p:cNvPr>
          <p:cNvSpPr>
            <a:spLocks noGrp="1"/>
          </p:cNvSpPr>
          <p:nvPr>
            <p:ph idx="1"/>
          </p:nvPr>
        </p:nvSpPr>
        <p:spPr/>
        <p:txBody>
          <a:bodyPr>
            <a:normAutofit/>
          </a:bodyPr>
          <a:lstStyle/>
          <a:p>
            <a:r>
              <a:rPr lang="en-GB" dirty="0">
                <a:solidFill>
                  <a:schemeClr val="bg2"/>
                </a:solidFill>
              </a:rPr>
              <a:t>A </a:t>
            </a:r>
            <a:r>
              <a:rPr lang="en-GB" b="1" dirty="0">
                <a:solidFill>
                  <a:schemeClr val="bg2"/>
                </a:solidFill>
              </a:rPr>
              <a:t>stream</a:t>
            </a:r>
            <a:r>
              <a:rPr lang="en-GB" dirty="0">
                <a:solidFill>
                  <a:schemeClr val="bg2"/>
                </a:solidFill>
              </a:rPr>
              <a:t> is the most important abstraction provided by Kafka Streams: it represents an unbounded, continuously updating data set. </a:t>
            </a:r>
          </a:p>
          <a:p>
            <a:r>
              <a:rPr lang="en-GB" dirty="0">
                <a:solidFill>
                  <a:schemeClr val="bg2"/>
                </a:solidFill>
              </a:rPr>
              <a:t>A </a:t>
            </a:r>
            <a:r>
              <a:rPr lang="en-GB" b="1" dirty="0">
                <a:solidFill>
                  <a:schemeClr val="bg2"/>
                </a:solidFill>
              </a:rPr>
              <a:t>stream processing application</a:t>
            </a:r>
            <a:r>
              <a:rPr lang="en-GB" dirty="0">
                <a:solidFill>
                  <a:schemeClr val="bg2"/>
                </a:solidFill>
              </a:rPr>
              <a:t> is any program that makes use of the Kafka Streams library</a:t>
            </a:r>
          </a:p>
          <a:p>
            <a:r>
              <a:rPr lang="en-GB" dirty="0">
                <a:solidFill>
                  <a:schemeClr val="bg2"/>
                </a:solidFill>
              </a:rPr>
              <a:t>A </a:t>
            </a:r>
            <a:r>
              <a:rPr lang="en-GB" b="1" dirty="0">
                <a:solidFill>
                  <a:schemeClr val="bg2"/>
                </a:solidFill>
                <a:hlinkClick r:id="rId2">
                  <a:extLst>
                    <a:ext uri="{A12FA001-AC4F-418D-AE19-62706E023703}">
                      <ahyp:hlinkClr xmlns:ahyp="http://schemas.microsoft.com/office/drawing/2018/hyperlinkcolor" val="tx"/>
                    </a:ext>
                  </a:extLst>
                </a:hlinkClick>
              </a:rPr>
              <a:t>stream processor</a:t>
            </a:r>
            <a:r>
              <a:rPr lang="en-GB" dirty="0">
                <a:solidFill>
                  <a:schemeClr val="bg2"/>
                </a:solidFill>
              </a:rPr>
              <a:t> is a node in the processor topology; it represents a processing step to transform data in streams by receiving one input record at a time from its upstream processors in the topology</a:t>
            </a:r>
          </a:p>
          <a:p>
            <a:endParaRPr lang="en-GB" dirty="0">
              <a:solidFill>
                <a:schemeClr val="bg2"/>
              </a:solidFill>
            </a:endParaRPr>
          </a:p>
        </p:txBody>
      </p:sp>
    </p:spTree>
    <p:extLst>
      <p:ext uri="{BB962C8B-B14F-4D97-AF65-F5344CB8AC3E}">
        <p14:creationId xmlns:p14="http://schemas.microsoft.com/office/powerpoint/2010/main" val="1373822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 picture containing wooden, wood, building, door&#10;&#10;Description automatically generated">
            <a:extLst>
              <a:ext uri="{FF2B5EF4-FFF2-40B4-BE49-F238E27FC236}">
                <a16:creationId xmlns:a16="http://schemas.microsoft.com/office/drawing/2014/main" id="{AA8A3404-E261-9F4F-BB53-6CD74B881551}"/>
              </a:ext>
            </a:extLst>
          </p:cNvPr>
          <p:cNvPicPr>
            <a:picLocks noChangeAspect="1"/>
          </p:cNvPicPr>
          <p:nvPr/>
        </p:nvPicPr>
        <p:blipFill rotWithShape="1">
          <a:blip r:embed="rId2"/>
          <a:srcRect t="6242" b="9172"/>
          <a:stretch/>
        </p:blipFill>
        <p:spPr>
          <a:xfrm>
            <a:off x="20" y="10"/>
            <a:ext cx="12191980" cy="6857990"/>
          </a:xfrm>
          <a:prstGeom prst="rect">
            <a:avLst/>
          </a:prstGeom>
        </p:spPr>
      </p:pic>
      <p:sp>
        <p:nvSpPr>
          <p:cNvPr id="39" name="Freeform 5">
            <a:extLst>
              <a:ext uri="{FF2B5EF4-FFF2-40B4-BE49-F238E27FC236}">
                <a16:creationId xmlns:a16="http://schemas.microsoft.com/office/drawing/2014/main" id="{87CC2527-562A-4F69-B487-4371E5B24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7488621" y="2277613"/>
            <a:ext cx="4703379" cy="4580387"/>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0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7" name="Title 4">
            <a:extLst>
              <a:ext uri="{FF2B5EF4-FFF2-40B4-BE49-F238E27FC236}">
                <a16:creationId xmlns:a16="http://schemas.microsoft.com/office/drawing/2014/main" id="{40435B20-E271-244A-8E6B-E391F5408538}"/>
              </a:ext>
            </a:extLst>
          </p:cNvPr>
          <p:cNvSpPr>
            <a:spLocks noGrp="1"/>
          </p:cNvSpPr>
          <p:nvPr>
            <p:ph type="title"/>
          </p:nvPr>
        </p:nvSpPr>
        <p:spPr>
          <a:xfrm>
            <a:off x="8022021" y="3231931"/>
            <a:ext cx="3852041" cy="1834056"/>
          </a:xfrm>
        </p:spPr>
        <p:txBody>
          <a:bodyPr vert="horz" lIns="91440" tIns="45720" rIns="91440" bIns="45720" rtlCol="0" anchor="b">
            <a:normAutofit/>
          </a:bodyPr>
          <a:lstStyle/>
          <a:p>
            <a:pPr algn="ctr">
              <a:buClr>
                <a:schemeClr val="accent1"/>
              </a:buClr>
            </a:pPr>
            <a:r>
              <a:rPr lang="en-US" sz="4000"/>
              <a:t>When it's worth to use Apache Kafka</a:t>
            </a:r>
          </a:p>
        </p:txBody>
      </p:sp>
      <p:cxnSp>
        <p:nvCxnSpPr>
          <p:cNvPr id="41" name="Straight Connector 40">
            <a:extLst>
              <a:ext uri="{FF2B5EF4-FFF2-40B4-BE49-F238E27FC236}">
                <a16:creationId xmlns:a16="http://schemas.microsoft.com/office/drawing/2014/main" id="{BCDAEC91-5BCE-4B55-9CC0-43EF94CB73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480331" y="5123793"/>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93415045"/>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pl-PL" dirty="0" err="1">
                <a:solidFill>
                  <a:schemeClr val="bg1"/>
                </a:solidFill>
              </a:rPr>
              <a:t>Streams</a:t>
            </a:r>
            <a:r>
              <a:rPr lang="pl-PL" dirty="0">
                <a:solidFill>
                  <a:schemeClr val="bg1"/>
                </a:solidFill>
              </a:rPr>
              <a:t> API</a:t>
            </a:r>
          </a:p>
        </p:txBody>
      </p:sp>
      <p:sp>
        <p:nvSpPr>
          <p:cNvPr id="8" name="Content Placeholder 7">
            <a:extLst>
              <a:ext uri="{FF2B5EF4-FFF2-40B4-BE49-F238E27FC236}">
                <a16:creationId xmlns:a16="http://schemas.microsoft.com/office/drawing/2014/main" id="{8DC36335-78B3-714A-B20A-0EDFA6349C79}"/>
              </a:ext>
            </a:extLst>
          </p:cNvPr>
          <p:cNvSpPr>
            <a:spLocks noGrp="1"/>
          </p:cNvSpPr>
          <p:nvPr>
            <p:ph idx="1"/>
          </p:nvPr>
        </p:nvSpPr>
        <p:spPr/>
        <p:txBody>
          <a:bodyPr>
            <a:normAutofit/>
          </a:bodyPr>
          <a:lstStyle/>
          <a:p>
            <a:r>
              <a:rPr lang="en-GB" dirty="0">
                <a:solidFill>
                  <a:schemeClr val="bg2"/>
                </a:solidFill>
              </a:rPr>
              <a:t>There are two special processors in the topology:</a:t>
            </a:r>
          </a:p>
          <a:p>
            <a:r>
              <a:rPr lang="en-GB" b="1" dirty="0">
                <a:solidFill>
                  <a:schemeClr val="bg2"/>
                </a:solidFill>
              </a:rPr>
              <a:t>Source Processor</a:t>
            </a:r>
            <a:r>
              <a:rPr lang="en-GB" dirty="0">
                <a:solidFill>
                  <a:schemeClr val="bg2"/>
                </a:solidFill>
              </a:rPr>
              <a:t>: A source processor is a special type of stream processor that does not have any upstream processors. It produces an input stream to its topology from one or multiple Kafka topics by consuming records from these topics and forwarding them to its down-stream processors.</a:t>
            </a:r>
          </a:p>
          <a:p>
            <a:r>
              <a:rPr lang="en-GB" b="1" dirty="0">
                <a:solidFill>
                  <a:schemeClr val="bg2"/>
                </a:solidFill>
              </a:rPr>
              <a:t>Sink Processor</a:t>
            </a:r>
            <a:r>
              <a:rPr lang="en-GB" dirty="0">
                <a:solidFill>
                  <a:schemeClr val="bg2"/>
                </a:solidFill>
              </a:rPr>
              <a:t>: A sink processor is a special type of stream processor that does not have down-stream processors. It sends any received records from its up-stream processors to a specified Kafka topic.</a:t>
            </a:r>
          </a:p>
          <a:p>
            <a:endParaRPr lang="en-GB" dirty="0">
              <a:solidFill>
                <a:schemeClr val="bg2"/>
              </a:solidFill>
            </a:endParaRPr>
          </a:p>
          <a:p>
            <a:endParaRPr lang="en-GB" dirty="0">
              <a:solidFill>
                <a:schemeClr val="bg2"/>
              </a:solidFill>
            </a:endParaRPr>
          </a:p>
        </p:txBody>
      </p:sp>
    </p:spTree>
    <p:extLst>
      <p:ext uri="{BB962C8B-B14F-4D97-AF65-F5344CB8AC3E}">
        <p14:creationId xmlns:p14="http://schemas.microsoft.com/office/powerpoint/2010/main" val="36272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171.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pl-PL" dirty="0">
                <a:solidFill>
                  <a:schemeClr val="bg1"/>
                </a:solidFill>
              </a:rPr>
              <a:t>Kafka </a:t>
            </a:r>
            <a:r>
              <a:rPr lang="pl-PL" dirty="0" err="1">
                <a:solidFill>
                  <a:schemeClr val="bg1"/>
                </a:solidFill>
              </a:rPr>
              <a:t>Streams</a:t>
            </a:r>
            <a:r>
              <a:rPr lang="pl-PL" dirty="0">
                <a:solidFill>
                  <a:schemeClr val="bg1"/>
                </a:solidFill>
              </a:rPr>
              <a:t> DSL</a:t>
            </a:r>
          </a:p>
        </p:txBody>
      </p:sp>
      <p:sp>
        <p:nvSpPr>
          <p:cNvPr id="8" name="Content Placeholder 7">
            <a:extLst>
              <a:ext uri="{FF2B5EF4-FFF2-40B4-BE49-F238E27FC236}">
                <a16:creationId xmlns:a16="http://schemas.microsoft.com/office/drawing/2014/main" id="{8DC36335-78B3-714A-B20A-0EDFA6349C79}"/>
              </a:ext>
            </a:extLst>
          </p:cNvPr>
          <p:cNvSpPr>
            <a:spLocks noGrp="1"/>
          </p:cNvSpPr>
          <p:nvPr>
            <p:ph idx="1"/>
          </p:nvPr>
        </p:nvSpPr>
        <p:spPr/>
        <p:txBody>
          <a:bodyPr>
            <a:normAutofit/>
          </a:bodyPr>
          <a:lstStyle/>
          <a:p>
            <a:r>
              <a:rPr lang="en-GB" dirty="0">
                <a:solidFill>
                  <a:schemeClr val="bg2"/>
                </a:solidFill>
              </a:rPr>
              <a:t>Kafka Streams offers two ways to define the stream processing topology:</a:t>
            </a:r>
          </a:p>
          <a:p>
            <a:r>
              <a:rPr lang="en-GB" b="1" dirty="0">
                <a:solidFill>
                  <a:schemeClr val="bg2"/>
                </a:solidFill>
                <a:hlinkClick r:id="rId2">
                  <a:extLst>
                    <a:ext uri="{A12FA001-AC4F-418D-AE19-62706E023703}">
                      <ahyp:hlinkClr xmlns:ahyp="http://schemas.microsoft.com/office/drawing/2018/hyperlinkcolor" val="tx"/>
                    </a:ext>
                  </a:extLst>
                </a:hlinkClick>
              </a:rPr>
              <a:t>Kafka Streams DSL</a:t>
            </a:r>
            <a:r>
              <a:rPr lang="en-GB" dirty="0">
                <a:solidFill>
                  <a:schemeClr val="bg2"/>
                </a:solidFill>
              </a:rPr>
              <a:t> provides the most common data transformation operations such as map, filter, join and aggregations out of the box; </a:t>
            </a:r>
          </a:p>
          <a:p>
            <a:r>
              <a:rPr lang="en-GB" dirty="0">
                <a:solidFill>
                  <a:schemeClr val="bg2"/>
                </a:solidFill>
              </a:rPr>
              <a:t>Lower-level </a:t>
            </a:r>
            <a:r>
              <a:rPr lang="en-GB" b="1" dirty="0">
                <a:solidFill>
                  <a:schemeClr val="bg2"/>
                </a:solidFill>
                <a:hlinkClick r:id="rId3">
                  <a:extLst>
                    <a:ext uri="{A12FA001-AC4F-418D-AE19-62706E023703}">
                      <ahyp:hlinkClr xmlns:ahyp="http://schemas.microsoft.com/office/drawing/2018/hyperlinkcolor" val="tx"/>
                    </a:ext>
                  </a:extLst>
                </a:hlinkClick>
              </a:rPr>
              <a:t>Processor API</a:t>
            </a:r>
            <a:r>
              <a:rPr lang="en-GB" dirty="0">
                <a:solidFill>
                  <a:schemeClr val="bg2"/>
                </a:solidFill>
              </a:rPr>
              <a:t> allows developers define and connect custom processors as well as to interact with </a:t>
            </a:r>
            <a:r>
              <a:rPr lang="en-GB" dirty="0">
                <a:solidFill>
                  <a:schemeClr val="bg2"/>
                </a:solidFill>
                <a:hlinkClick r:id="rId4">
                  <a:extLst>
                    <a:ext uri="{A12FA001-AC4F-418D-AE19-62706E023703}">
                      <ahyp:hlinkClr xmlns:ahyp="http://schemas.microsoft.com/office/drawing/2018/hyperlinkcolor" val="tx"/>
                    </a:ext>
                  </a:extLst>
                </a:hlinkClick>
              </a:rPr>
              <a:t>state stores</a:t>
            </a:r>
            <a:r>
              <a:rPr lang="en-GB" dirty="0">
                <a:solidFill>
                  <a:schemeClr val="bg2"/>
                </a:solidFill>
              </a:rPr>
              <a:t>.</a:t>
            </a:r>
          </a:p>
        </p:txBody>
      </p:sp>
    </p:spTree>
    <p:extLst>
      <p:ext uri="{BB962C8B-B14F-4D97-AF65-F5344CB8AC3E}">
        <p14:creationId xmlns:p14="http://schemas.microsoft.com/office/powerpoint/2010/main" val="3706092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17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48" name="Rectangle 47">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picture containing person, floor&#10;&#10;Description automatically generated">
            <a:extLst>
              <a:ext uri="{FF2B5EF4-FFF2-40B4-BE49-F238E27FC236}">
                <a16:creationId xmlns:a16="http://schemas.microsoft.com/office/drawing/2014/main" id="{4E56D1EF-FB9F-2441-AD53-AD6A7DD50175}"/>
              </a:ext>
            </a:extLst>
          </p:cNvPr>
          <p:cNvPicPr>
            <a:picLocks noChangeAspect="1"/>
          </p:cNvPicPr>
          <p:nvPr/>
        </p:nvPicPr>
        <p:blipFill rotWithShape="1">
          <a:blip r:embed="rId2">
            <a:alphaModFix amt="50000"/>
          </a:blip>
          <a:srcRect t="12192" b="3538"/>
          <a:stretch/>
        </p:blipFill>
        <p:spPr>
          <a:xfrm>
            <a:off x="20" y="1"/>
            <a:ext cx="12191980" cy="6857999"/>
          </a:xfrm>
          <a:prstGeom prst="rect">
            <a:avLst/>
          </a:prstGeom>
        </p:spPr>
      </p:pic>
      <p:sp>
        <p:nvSpPr>
          <p:cNvPr id="7" name="Title 4">
            <a:extLst>
              <a:ext uri="{FF2B5EF4-FFF2-40B4-BE49-F238E27FC236}">
                <a16:creationId xmlns:a16="http://schemas.microsoft.com/office/drawing/2014/main" id="{40435B20-E271-244A-8E6B-E391F5408538}"/>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sz="6000" dirty="0">
                <a:solidFill>
                  <a:srgbClr val="FFFFFF"/>
                </a:solidFill>
              </a:rPr>
              <a:t>Exercise 9</a:t>
            </a:r>
          </a:p>
        </p:txBody>
      </p:sp>
    </p:spTree>
    <p:extLst>
      <p:ext uri="{BB962C8B-B14F-4D97-AF65-F5344CB8AC3E}">
        <p14:creationId xmlns:p14="http://schemas.microsoft.com/office/powerpoint/2010/main" val="1541115181"/>
      </p:ext>
    </p:extLst>
  </p:cSld>
  <p:clrMapOvr>
    <a:overrideClrMapping bg1="dk1" tx1="lt1" bg2="dk2" tx2="lt2" accent1="accent1" accent2="accent2" accent3="accent3" accent4="accent4" accent5="accent5" accent6="accent6" hlink="hlink" folHlink="folHlink"/>
  </p:clrMapOvr>
</p:sld>
</file>

<file path=ppt/slides/slide173.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pl-PL" dirty="0">
                <a:solidFill>
                  <a:schemeClr val="bg1"/>
                </a:solidFill>
              </a:rPr>
              <a:t>Connector API</a:t>
            </a:r>
          </a:p>
        </p:txBody>
      </p:sp>
      <p:sp>
        <p:nvSpPr>
          <p:cNvPr id="8" name="Content Placeholder 7">
            <a:extLst>
              <a:ext uri="{FF2B5EF4-FFF2-40B4-BE49-F238E27FC236}">
                <a16:creationId xmlns:a16="http://schemas.microsoft.com/office/drawing/2014/main" id="{8DC36335-78B3-714A-B20A-0EDFA6349C79}"/>
              </a:ext>
            </a:extLst>
          </p:cNvPr>
          <p:cNvSpPr>
            <a:spLocks noGrp="1"/>
          </p:cNvSpPr>
          <p:nvPr>
            <p:ph idx="1"/>
          </p:nvPr>
        </p:nvSpPr>
        <p:spPr/>
        <p:txBody>
          <a:bodyPr>
            <a:normAutofit/>
          </a:bodyPr>
          <a:lstStyle/>
          <a:p>
            <a:pPr marL="0" indent="0">
              <a:buNone/>
            </a:pPr>
            <a:r>
              <a:rPr lang="pl-PL" dirty="0">
                <a:solidFill>
                  <a:schemeClr val="bg1"/>
                </a:solidFill>
              </a:rPr>
              <a:t>The </a:t>
            </a:r>
            <a:r>
              <a:rPr lang="pl-PL" dirty="0">
                <a:solidFill>
                  <a:schemeClr val="accent2"/>
                </a:solidFill>
                <a:hlinkClick r:id="rId2">
                  <a:extLst>
                    <a:ext uri="{A12FA001-AC4F-418D-AE19-62706E023703}">
                      <ahyp:hlinkClr xmlns:ahyp="http://schemas.microsoft.com/office/drawing/2018/hyperlinkcolor" val="tx"/>
                    </a:ext>
                  </a:extLst>
                </a:hlinkClick>
              </a:rPr>
              <a:t>Connector API</a:t>
            </a:r>
            <a:r>
              <a:rPr lang="pl-PL" dirty="0">
                <a:solidFill>
                  <a:schemeClr val="bg1"/>
                </a:solidFill>
              </a:rPr>
              <a:t> </a:t>
            </a:r>
            <a:r>
              <a:rPr lang="pl-PL" dirty="0" err="1">
                <a:solidFill>
                  <a:schemeClr val="bg1"/>
                </a:solidFill>
              </a:rPr>
              <a:t>allows</a:t>
            </a:r>
            <a:r>
              <a:rPr lang="pl-PL" dirty="0">
                <a:solidFill>
                  <a:schemeClr val="bg1"/>
                </a:solidFill>
              </a:rPr>
              <a:t> </a:t>
            </a:r>
            <a:r>
              <a:rPr lang="pl-PL" dirty="0" err="1">
                <a:solidFill>
                  <a:schemeClr val="bg1"/>
                </a:solidFill>
              </a:rPr>
              <a:t>building</a:t>
            </a:r>
            <a:r>
              <a:rPr lang="pl-PL" dirty="0">
                <a:solidFill>
                  <a:schemeClr val="bg1"/>
                </a:solidFill>
              </a:rPr>
              <a:t> and </a:t>
            </a:r>
            <a:r>
              <a:rPr lang="pl-PL" dirty="0" err="1">
                <a:solidFill>
                  <a:schemeClr val="bg1"/>
                </a:solidFill>
              </a:rPr>
              <a:t>running</a:t>
            </a:r>
            <a:r>
              <a:rPr lang="pl-PL" dirty="0">
                <a:solidFill>
                  <a:schemeClr val="bg1"/>
                </a:solidFill>
              </a:rPr>
              <a:t> </a:t>
            </a:r>
            <a:r>
              <a:rPr lang="pl-PL" dirty="0" err="1">
                <a:solidFill>
                  <a:schemeClr val="bg1"/>
                </a:solidFill>
              </a:rPr>
              <a:t>reusable</a:t>
            </a:r>
            <a:r>
              <a:rPr lang="pl-PL" dirty="0">
                <a:solidFill>
                  <a:schemeClr val="bg1"/>
                </a:solidFill>
              </a:rPr>
              <a:t> </a:t>
            </a:r>
            <a:r>
              <a:rPr lang="pl-PL" dirty="0" err="1">
                <a:solidFill>
                  <a:schemeClr val="bg1"/>
                </a:solidFill>
              </a:rPr>
              <a:t>producers</a:t>
            </a:r>
            <a:r>
              <a:rPr lang="pl-PL" dirty="0">
                <a:solidFill>
                  <a:schemeClr val="bg1"/>
                </a:solidFill>
              </a:rPr>
              <a:t> </a:t>
            </a:r>
            <a:r>
              <a:rPr lang="pl-PL" dirty="0" err="1">
                <a:solidFill>
                  <a:schemeClr val="bg1"/>
                </a:solidFill>
              </a:rPr>
              <a:t>or</a:t>
            </a:r>
            <a:r>
              <a:rPr lang="pl-PL" dirty="0">
                <a:solidFill>
                  <a:schemeClr val="bg1"/>
                </a:solidFill>
              </a:rPr>
              <a:t> </a:t>
            </a:r>
            <a:r>
              <a:rPr lang="pl-PL" dirty="0" err="1">
                <a:solidFill>
                  <a:schemeClr val="bg1"/>
                </a:solidFill>
              </a:rPr>
              <a:t>consumers</a:t>
            </a:r>
            <a:r>
              <a:rPr lang="pl-PL" dirty="0">
                <a:solidFill>
                  <a:schemeClr val="bg1"/>
                </a:solidFill>
              </a:rPr>
              <a:t> </a:t>
            </a:r>
            <a:r>
              <a:rPr lang="pl-PL" dirty="0" err="1">
                <a:solidFill>
                  <a:schemeClr val="bg1"/>
                </a:solidFill>
              </a:rPr>
              <a:t>that</a:t>
            </a:r>
            <a:r>
              <a:rPr lang="pl-PL" dirty="0">
                <a:solidFill>
                  <a:schemeClr val="bg1"/>
                </a:solidFill>
              </a:rPr>
              <a:t> </a:t>
            </a:r>
            <a:r>
              <a:rPr lang="pl-PL" dirty="0" err="1">
                <a:solidFill>
                  <a:schemeClr val="bg1"/>
                </a:solidFill>
              </a:rPr>
              <a:t>connect</a:t>
            </a:r>
            <a:r>
              <a:rPr lang="pl-PL" dirty="0">
                <a:solidFill>
                  <a:schemeClr val="bg1"/>
                </a:solidFill>
              </a:rPr>
              <a:t> Kafka </a:t>
            </a:r>
            <a:r>
              <a:rPr lang="pl-PL" dirty="0" err="1">
                <a:solidFill>
                  <a:schemeClr val="bg1"/>
                </a:solidFill>
              </a:rPr>
              <a:t>topics</a:t>
            </a:r>
            <a:r>
              <a:rPr lang="pl-PL" dirty="0">
                <a:solidFill>
                  <a:schemeClr val="bg1"/>
                </a:solidFill>
              </a:rPr>
              <a:t> to </a:t>
            </a:r>
            <a:r>
              <a:rPr lang="pl-PL" dirty="0" err="1">
                <a:solidFill>
                  <a:schemeClr val="bg1"/>
                </a:solidFill>
              </a:rPr>
              <a:t>existing</a:t>
            </a:r>
            <a:r>
              <a:rPr lang="pl-PL" dirty="0">
                <a:solidFill>
                  <a:schemeClr val="bg1"/>
                </a:solidFill>
              </a:rPr>
              <a:t> </a:t>
            </a:r>
            <a:r>
              <a:rPr lang="pl-PL" dirty="0" err="1">
                <a:solidFill>
                  <a:schemeClr val="bg1"/>
                </a:solidFill>
              </a:rPr>
              <a:t>applications</a:t>
            </a:r>
            <a:r>
              <a:rPr lang="pl-PL" dirty="0">
                <a:solidFill>
                  <a:schemeClr val="bg1"/>
                </a:solidFill>
              </a:rPr>
              <a:t> </a:t>
            </a:r>
            <a:r>
              <a:rPr lang="pl-PL" dirty="0" err="1">
                <a:solidFill>
                  <a:schemeClr val="bg1"/>
                </a:solidFill>
              </a:rPr>
              <a:t>or</a:t>
            </a:r>
            <a:r>
              <a:rPr lang="pl-PL" dirty="0">
                <a:solidFill>
                  <a:schemeClr val="bg1"/>
                </a:solidFill>
              </a:rPr>
              <a:t> data </a:t>
            </a:r>
            <a:r>
              <a:rPr lang="pl-PL" dirty="0" err="1">
                <a:solidFill>
                  <a:schemeClr val="bg1"/>
                </a:solidFill>
              </a:rPr>
              <a:t>systems</a:t>
            </a:r>
            <a:r>
              <a:rPr lang="pl-PL" dirty="0">
                <a:solidFill>
                  <a:schemeClr val="bg1"/>
                </a:solidFill>
              </a:rPr>
              <a:t>. For </a:t>
            </a:r>
            <a:r>
              <a:rPr lang="pl-PL" dirty="0" err="1">
                <a:solidFill>
                  <a:schemeClr val="bg1"/>
                </a:solidFill>
              </a:rPr>
              <a:t>example</a:t>
            </a:r>
            <a:r>
              <a:rPr lang="pl-PL" dirty="0">
                <a:solidFill>
                  <a:schemeClr val="bg1"/>
                </a:solidFill>
              </a:rPr>
              <a:t>, a </a:t>
            </a:r>
            <a:r>
              <a:rPr lang="pl-PL" dirty="0" err="1">
                <a:solidFill>
                  <a:schemeClr val="bg1"/>
                </a:solidFill>
              </a:rPr>
              <a:t>connector</a:t>
            </a:r>
            <a:r>
              <a:rPr lang="pl-PL" dirty="0">
                <a:solidFill>
                  <a:schemeClr val="bg1"/>
                </a:solidFill>
              </a:rPr>
              <a:t> to a </a:t>
            </a:r>
            <a:r>
              <a:rPr lang="pl-PL" dirty="0" err="1">
                <a:solidFill>
                  <a:schemeClr val="bg1"/>
                </a:solidFill>
              </a:rPr>
              <a:t>relational</a:t>
            </a:r>
            <a:r>
              <a:rPr lang="pl-PL" dirty="0">
                <a:solidFill>
                  <a:schemeClr val="bg1"/>
                </a:solidFill>
              </a:rPr>
              <a:t> </a:t>
            </a:r>
            <a:r>
              <a:rPr lang="pl-PL" dirty="0" err="1">
                <a:solidFill>
                  <a:schemeClr val="bg1"/>
                </a:solidFill>
              </a:rPr>
              <a:t>database</a:t>
            </a:r>
            <a:r>
              <a:rPr lang="pl-PL" dirty="0">
                <a:solidFill>
                  <a:schemeClr val="bg1"/>
                </a:solidFill>
              </a:rPr>
              <a:t> </a:t>
            </a:r>
            <a:r>
              <a:rPr lang="pl-PL" dirty="0" err="1">
                <a:solidFill>
                  <a:schemeClr val="bg1"/>
                </a:solidFill>
              </a:rPr>
              <a:t>might</a:t>
            </a:r>
            <a:r>
              <a:rPr lang="pl-PL" dirty="0">
                <a:solidFill>
                  <a:schemeClr val="bg1"/>
                </a:solidFill>
              </a:rPr>
              <a:t> </a:t>
            </a:r>
            <a:r>
              <a:rPr lang="pl-PL" dirty="0" err="1">
                <a:solidFill>
                  <a:schemeClr val="bg1"/>
                </a:solidFill>
              </a:rPr>
              <a:t>capture</a:t>
            </a:r>
            <a:r>
              <a:rPr lang="pl-PL" dirty="0">
                <a:solidFill>
                  <a:schemeClr val="bg1"/>
                </a:solidFill>
              </a:rPr>
              <a:t> </a:t>
            </a:r>
            <a:r>
              <a:rPr lang="pl-PL" dirty="0" err="1">
                <a:solidFill>
                  <a:schemeClr val="bg1"/>
                </a:solidFill>
              </a:rPr>
              <a:t>every</a:t>
            </a:r>
            <a:r>
              <a:rPr lang="pl-PL" dirty="0">
                <a:solidFill>
                  <a:schemeClr val="bg1"/>
                </a:solidFill>
              </a:rPr>
              <a:t> </a:t>
            </a:r>
            <a:r>
              <a:rPr lang="pl-PL" dirty="0" err="1">
                <a:solidFill>
                  <a:schemeClr val="bg1"/>
                </a:solidFill>
              </a:rPr>
              <a:t>change</a:t>
            </a:r>
            <a:r>
              <a:rPr lang="pl-PL" dirty="0">
                <a:solidFill>
                  <a:schemeClr val="bg1"/>
                </a:solidFill>
              </a:rPr>
              <a:t> to a </a:t>
            </a:r>
            <a:r>
              <a:rPr lang="pl-PL" dirty="0" err="1">
                <a:solidFill>
                  <a:schemeClr val="bg1"/>
                </a:solidFill>
              </a:rPr>
              <a:t>table</a:t>
            </a:r>
            <a:r>
              <a:rPr lang="pl-PL" dirty="0">
                <a:solidFill>
                  <a:schemeClr val="bg1"/>
                </a:solidFill>
              </a:rPr>
              <a:t>.</a:t>
            </a:r>
          </a:p>
        </p:txBody>
      </p:sp>
    </p:spTree>
    <p:extLst>
      <p:ext uri="{BB962C8B-B14F-4D97-AF65-F5344CB8AC3E}">
        <p14:creationId xmlns:p14="http://schemas.microsoft.com/office/powerpoint/2010/main" val="1704475795"/>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pl-PL" dirty="0">
                <a:solidFill>
                  <a:schemeClr val="bg1"/>
                </a:solidFill>
              </a:rPr>
              <a:t>Connector API</a:t>
            </a:r>
          </a:p>
        </p:txBody>
      </p:sp>
      <p:sp>
        <p:nvSpPr>
          <p:cNvPr id="8" name="Content Placeholder 7">
            <a:extLst>
              <a:ext uri="{FF2B5EF4-FFF2-40B4-BE49-F238E27FC236}">
                <a16:creationId xmlns:a16="http://schemas.microsoft.com/office/drawing/2014/main" id="{8DC36335-78B3-714A-B20A-0EDFA6349C79}"/>
              </a:ext>
            </a:extLst>
          </p:cNvPr>
          <p:cNvSpPr>
            <a:spLocks noGrp="1"/>
          </p:cNvSpPr>
          <p:nvPr>
            <p:ph idx="1"/>
          </p:nvPr>
        </p:nvSpPr>
        <p:spPr/>
        <p:txBody>
          <a:bodyPr>
            <a:normAutofit/>
          </a:bodyPr>
          <a:lstStyle/>
          <a:p>
            <a:pPr marL="0" indent="0">
              <a:buNone/>
            </a:pPr>
            <a:r>
              <a:rPr lang="en-GB" b="1" dirty="0">
                <a:solidFill>
                  <a:schemeClr val="bg1"/>
                </a:solidFill>
              </a:rPr>
              <a:t>Kafka Connect is a framework for connecting Kafka with external systems</a:t>
            </a:r>
            <a:r>
              <a:rPr lang="en-GB" dirty="0">
                <a:solidFill>
                  <a:schemeClr val="bg1"/>
                </a:solidFill>
              </a:rPr>
              <a:t> such as databases, key-value stores, search indexes, and file systems, using so-called </a:t>
            </a:r>
            <a:r>
              <a:rPr lang="en-GB" i="1" dirty="0">
                <a:solidFill>
                  <a:schemeClr val="bg1"/>
                </a:solidFill>
              </a:rPr>
              <a:t>Connectors</a:t>
            </a:r>
            <a:r>
              <a:rPr lang="en-GB" dirty="0">
                <a:solidFill>
                  <a:schemeClr val="bg1"/>
                </a:solidFill>
              </a:rPr>
              <a:t>.</a:t>
            </a:r>
          </a:p>
          <a:p>
            <a:pPr marL="0" indent="0">
              <a:buNone/>
            </a:pPr>
            <a:endParaRPr lang="en-GB" dirty="0">
              <a:solidFill>
                <a:schemeClr val="bg1"/>
              </a:solidFill>
            </a:endParaRPr>
          </a:p>
          <a:p>
            <a:pPr marL="0" indent="0">
              <a:buNone/>
            </a:pPr>
            <a:r>
              <a:rPr lang="en-GB" b="1" dirty="0">
                <a:solidFill>
                  <a:schemeClr val="bg1"/>
                </a:solidFill>
              </a:rPr>
              <a:t>Kafka Connectors are ready-to-use components, which can help us to import data from external systems into Kafka topics and export data from Kafka topics into external systems</a:t>
            </a:r>
            <a:r>
              <a:rPr lang="en-GB" dirty="0">
                <a:solidFill>
                  <a:schemeClr val="bg1"/>
                </a:solidFill>
              </a:rPr>
              <a:t>. We can use existing connector implementations for common data sources and sinks or implement our own connectors.</a:t>
            </a:r>
          </a:p>
        </p:txBody>
      </p:sp>
    </p:spTree>
    <p:extLst>
      <p:ext uri="{BB962C8B-B14F-4D97-AF65-F5344CB8AC3E}">
        <p14:creationId xmlns:p14="http://schemas.microsoft.com/office/powerpoint/2010/main" val="3421288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175.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pl-PL" dirty="0">
                <a:solidFill>
                  <a:schemeClr val="bg1"/>
                </a:solidFill>
              </a:rPr>
              <a:t>Kafka Connect</a:t>
            </a:r>
          </a:p>
        </p:txBody>
      </p:sp>
      <p:sp>
        <p:nvSpPr>
          <p:cNvPr id="8" name="Content Placeholder 7">
            <a:extLst>
              <a:ext uri="{FF2B5EF4-FFF2-40B4-BE49-F238E27FC236}">
                <a16:creationId xmlns:a16="http://schemas.microsoft.com/office/drawing/2014/main" id="{8DC36335-78B3-714A-B20A-0EDFA6349C79}"/>
              </a:ext>
            </a:extLst>
          </p:cNvPr>
          <p:cNvSpPr>
            <a:spLocks noGrp="1"/>
          </p:cNvSpPr>
          <p:nvPr>
            <p:ph idx="1"/>
          </p:nvPr>
        </p:nvSpPr>
        <p:spPr/>
        <p:txBody>
          <a:bodyPr>
            <a:normAutofit/>
          </a:bodyPr>
          <a:lstStyle/>
          <a:p>
            <a:r>
              <a:rPr lang="en-GB" b="1" dirty="0">
                <a:solidFill>
                  <a:schemeClr val="bg1"/>
                </a:solidFill>
              </a:rPr>
              <a:t>A common framework for Kafka connectors</a:t>
            </a:r>
            <a:r>
              <a:rPr lang="en-GB" dirty="0">
                <a:solidFill>
                  <a:schemeClr val="bg1"/>
                </a:solidFill>
              </a:rPr>
              <a:t> - Kafka Connect standardizes integration of other data systems with Kafka, simplifying connector development, deployment, and management</a:t>
            </a:r>
          </a:p>
          <a:p>
            <a:r>
              <a:rPr lang="en-GB" b="1" dirty="0">
                <a:solidFill>
                  <a:schemeClr val="bg1"/>
                </a:solidFill>
              </a:rPr>
              <a:t>Distributed and standalone modes</a:t>
            </a:r>
            <a:r>
              <a:rPr lang="en-GB" dirty="0">
                <a:solidFill>
                  <a:schemeClr val="bg1"/>
                </a:solidFill>
              </a:rPr>
              <a:t> - scale up to a large, centrally managed service supporting an entire organization or scale down to development, testing, and small production deployments</a:t>
            </a:r>
          </a:p>
          <a:p>
            <a:r>
              <a:rPr lang="en-GB" b="1" dirty="0">
                <a:solidFill>
                  <a:schemeClr val="bg1"/>
                </a:solidFill>
              </a:rPr>
              <a:t>REST interface</a:t>
            </a:r>
            <a:r>
              <a:rPr lang="en-GB" dirty="0">
                <a:solidFill>
                  <a:schemeClr val="bg1"/>
                </a:solidFill>
              </a:rPr>
              <a:t> - submit and manage connectors to your Kafka Connect cluster via an easy to use REST API</a:t>
            </a:r>
          </a:p>
          <a:p>
            <a:pPr marL="0" indent="0">
              <a:buNone/>
            </a:pPr>
            <a:endParaRPr lang="en-GB" dirty="0">
              <a:solidFill>
                <a:schemeClr val="bg1"/>
              </a:solidFill>
            </a:endParaRPr>
          </a:p>
        </p:txBody>
      </p:sp>
    </p:spTree>
    <p:extLst>
      <p:ext uri="{BB962C8B-B14F-4D97-AF65-F5344CB8AC3E}">
        <p14:creationId xmlns:p14="http://schemas.microsoft.com/office/powerpoint/2010/main" val="3795527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176.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pl-PL" dirty="0">
                <a:solidFill>
                  <a:schemeClr val="bg1"/>
                </a:solidFill>
              </a:rPr>
              <a:t>Kafka Connect</a:t>
            </a:r>
          </a:p>
        </p:txBody>
      </p:sp>
      <p:sp>
        <p:nvSpPr>
          <p:cNvPr id="8" name="Content Placeholder 7">
            <a:extLst>
              <a:ext uri="{FF2B5EF4-FFF2-40B4-BE49-F238E27FC236}">
                <a16:creationId xmlns:a16="http://schemas.microsoft.com/office/drawing/2014/main" id="{8DC36335-78B3-714A-B20A-0EDFA6349C79}"/>
              </a:ext>
            </a:extLst>
          </p:cNvPr>
          <p:cNvSpPr>
            <a:spLocks noGrp="1"/>
          </p:cNvSpPr>
          <p:nvPr>
            <p:ph idx="1"/>
          </p:nvPr>
        </p:nvSpPr>
        <p:spPr/>
        <p:txBody>
          <a:bodyPr>
            <a:normAutofit/>
          </a:bodyPr>
          <a:lstStyle/>
          <a:p>
            <a:r>
              <a:rPr lang="en-GB" b="1" dirty="0">
                <a:solidFill>
                  <a:schemeClr val="bg1"/>
                </a:solidFill>
              </a:rPr>
              <a:t>Automatic offset management</a:t>
            </a:r>
            <a:r>
              <a:rPr lang="en-GB" dirty="0">
                <a:solidFill>
                  <a:schemeClr val="bg1"/>
                </a:solidFill>
              </a:rPr>
              <a:t> - with just a little information from connectors, Kafka Connect can manage the offset commit process automatically so connector developers do not need to worry about this error prone part of connector development</a:t>
            </a:r>
          </a:p>
          <a:p>
            <a:r>
              <a:rPr lang="en-GB" b="1" dirty="0">
                <a:solidFill>
                  <a:schemeClr val="bg1"/>
                </a:solidFill>
              </a:rPr>
              <a:t>Distributed and scalable by default</a:t>
            </a:r>
            <a:r>
              <a:rPr lang="en-GB" dirty="0">
                <a:solidFill>
                  <a:schemeClr val="bg1"/>
                </a:solidFill>
              </a:rPr>
              <a:t> - Kafka Connect builds on the existing group management protocol. More workers can be added to scale up a Kafka Connect cluster.</a:t>
            </a:r>
          </a:p>
          <a:p>
            <a:r>
              <a:rPr lang="en-GB" b="1" dirty="0">
                <a:solidFill>
                  <a:schemeClr val="bg1"/>
                </a:solidFill>
              </a:rPr>
              <a:t>Streaming/batch integration</a:t>
            </a:r>
            <a:r>
              <a:rPr lang="en-GB" dirty="0">
                <a:solidFill>
                  <a:schemeClr val="bg1"/>
                </a:solidFill>
              </a:rPr>
              <a:t> - leveraging Kafka's existing capabilities, Kafka Connect is an ideal solution for bridging streaming and batch data systems</a:t>
            </a:r>
          </a:p>
          <a:p>
            <a:endParaRPr lang="en-GB" dirty="0">
              <a:solidFill>
                <a:schemeClr val="bg1"/>
              </a:solidFill>
            </a:endParaRPr>
          </a:p>
        </p:txBody>
      </p:sp>
    </p:spTree>
    <p:extLst>
      <p:ext uri="{BB962C8B-B14F-4D97-AF65-F5344CB8AC3E}">
        <p14:creationId xmlns:p14="http://schemas.microsoft.com/office/powerpoint/2010/main" val="19406114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177.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pl-PL" dirty="0" err="1">
                <a:solidFill>
                  <a:schemeClr val="bg1"/>
                </a:solidFill>
              </a:rPr>
              <a:t>Connectors</a:t>
            </a:r>
            <a:r>
              <a:rPr lang="pl-PL" dirty="0">
                <a:solidFill>
                  <a:schemeClr val="bg1"/>
                </a:solidFill>
              </a:rPr>
              <a:t> Library</a:t>
            </a:r>
          </a:p>
        </p:txBody>
      </p:sp>
      <p:sp>
        <p:nvSpPr>
          <p:cNvPr id="8" name="Content Placeholder 7">
            <a:extLst>
              <a:ext uri="{FF2B5EF4-FFF2-40B4-BE49-F238E27FC236}">
                <a16:creationId xmlns:a16="http://schemas.microsoft.com/office/drawing/2014/main" id="{8DC36335-78B3-714A-B20A-0EDFA6349C79}"/>
              </a:ext>
            </a:extLst>
          </p:cNvPr>
          <p:cNvSpPr>
            <a:spLocks noGrp="1"/>
          </p:cNvSpPr>
          <p:nvPr>
            <p:ph idx="1"/>
          </p:nvPr>
        </p:nvSpPr>
        <p:spPr/>
        <p:txBody>
          <a:bodyPr>
            <a:normAutofit/>
          </a:bodyPr>
          <a:lstStyle/>
          <a:p>
            <a:pPr marL="0" indent="0">
              <a:buNone/>
            </a:pPr>
            <a:r>
              <a:rPr lang="pl-PL" dirty="0">
                <a:solidFill>
                  <a:schemeClr val="bg1"/>
                </a:solidFill>
                <a:hlinkClick r:id="rId2"/>
              </a:rPr>
              <a:t>https://www.confluent.io/hub/</a:t>
            </a:r>
            <a:endParaRPr lang="pl-PL" dirty="0">
              <a:solidFill>
                <a:schemeClr val="bg1"/>
              </a:solidFill>
            </a:endParaRPr>
          </a:p>
          <a:p>
            <a:pPr marL="0" indent="0">
              <a:buNone/>
            </a:pPr>
            <a:endParaRPr lang="pl-PL" dirty="0">
              <a:solidFill>
                <a:schemeClr val="bg1"/>
              </a:solidFill>
            </a:endParaRPr>
          </a:p>
        </p:txBody>
      </p:sp>
    </p:spTree>
    <p:extLst>
      <p:ext uri="{BB962C8B-B14F-4D97-AF65-F5344CB8AC3E}">
        <p14:creationId xmlns:p14="http://schemas.microsoft.com/office/powerpoint/2010/main" val="4029547004"/>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48" name="Rectangle 47">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picture containing person, floor&#10;&#10;Description automatically generated">
            <a:extLst>
              <a:ext uri="{FF2B5EF4-FFF2-40B4-BE49-F238E27FC236}">
                <a16:creationId xmlns:a16="http://schemas.microsoft.com/office/drawing/2014/main" id="{4E56D1EF-FB9F-2441-AD53-AD6A7DD50175}"/>
              </a:ext>
            </a:extLst>
          </p:cNvPr>
          <p:cNvPicPr>
            <a:picLocks noChangeAspect="1"/>
          </p:cNvPicPr>
          <p:nvPr/>
        </p:nvPicPr>
        <p:blipFill rotWithShape="1">
          <a:blip r:embed="rId2">
            <a:alphaModFix amt="50000"/>
          </a:blip>
          <a:srcRect t="12192" b="3538"/>
          <a:stretch/>
        </p:blipFill>
        <p:spPr>
          <a:xfrm>
            <a:off x="20" y="1"/>
            <a:ext cx="12191980" cy="6857999"/>
          </a:xfrm>
          <a:prstGeom prst="rect">
            <a:avLst/>
          </a:prstGeom>
        </p:spPr>
      </p:pic>
      <p:sp>
        <p:nvSpPr>
          <p:cNvPr id="7" name="Title 4">
            <a:extLst>
              <a:ext uri="{FF2B5EF4-FFF2-40B4-BE49-F238E27FC236}">
                <a16:creationId xmlns:a16="http://schemas.microsoft.com/office/drawing/2014/main" id="{40435B20-E271-244A-8E6B-E391F5408538}"/>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sz="6000" dirty="0">
                <a:solidFill>
                  <a:srgbClr val="FFFFFF"/>
                </a:solidFill>
              </a:rPr>
              <a:t>Exercise 10</a:t>
            </a:r>
          </a:p>
        </p:txBody>
      </p:sp>
    </p:spTree>
    <p:extLst>
      <p:ext uri="{BB962C8B-B14F-4D97-AF65-F5344CB8AC3E}">
        <p14:creationId xmlns:p14="http://schemas.microsoft.com/office/powerpoint/2010/main" val="2916742808"/>
      </p:ext>
    </p:extLst>
  </p:cSld>
  <p:clrMapOvr>
    <a:overrideClrMapping bg1="dk1" tx1="lt1" bg2="dk2" tx2="lt2" accent1="accent1" accent2="accent2" accent3="accent3" accent4="accent4" accent5="accent5" accent6="accent6" hlink="hlink" folHlink="folHlink"/>
  </p:clrMapOvr>
</p:sld>
</file>

<file path=ppt/slides/slide1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E20EB187-900F-4AF5-813B-101456D9F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9BD3E0AE-3BC9-EB4A-9ECD-6099E02C3DEE}"/>
              </a:ext>
            </a:extLst>
          </p:cNvPr>
          <p:cNvPicPr>
            <a:picLocks noChangeAspect="1"/>
          </p:cNvPicPr>
          <p:nvPr/>
        </p:nvPicPr>
        <p:blipFill rotWithShape="1">
          <a:blip r:embed="rId2">
            <a:alphaModFix amt="50000"/>
          </a:blip>
          <a:srcRect t="15730"/>
          <a:stretch/>
        </p:blipFill>
        <p:spPr>
          <a:xfrm>
            <a:off x="20" y="1"/>
            <a:ext cx="12191980" cy="6857999"/>
          </a:xfrm>
          <a:prstGeom prst="rect">
            <a:avLst/>
          </a:prstGeom>
        </p:spPr>
      </p:pic>
      <p:sp>
        <p:nvSpPr>
          <p:cNvPr id="7" name="Title 4">
            <a:extLst>
              <a:ext uri="{FF2B5EF4-FFF2-40B4-BE49-F238E27FC236}">
                <a16:creationId xmlns:a16="http://schemas.microsoft.com/office/drawing/2014/main" id="{40435B20-E271-244A-8E6B-E391F5408538}"/>
              </a:ext>
            </a:extLst>
          </p:cNvPr>
          <p:cNvSpPr>
            <a:spLocks noGrp="1"/>
          </p:cNvSpPr>
          <p:nvPr>
            <p:ph type="title"/>
          </p:nvPr>
        </p:nvSpPr>
        <p:spPr>
          <a:xfrm>
            <a:off x="4387349" y="1200152"/>
            <a:ext cx="6897171" cy="4457696"/>
          </a:xfrm>
        </p:spPr>
        <p:txBody>
          <a:bodyPr vert="horz" lIns="91440" tIns="45720" rIns="91440" bIns="45720" rtlCol="0" anchor="ctr">
            <a:normAutofit/>
          </a:bodyPr>
          <a:lstStyle/>
          <a:p>
            <a:r>
              <a:rPr lang="en-US" sz="8000" dirty="0">
                <a:solidFill>
                  <a:srgbClr val="FFFFFF"/>
                </a:solidFill>
              </a:rPr>
              <a:t>Thanks!</a:t>
            </a:r>
          </a:p>
        </p:txBody>
      </p:sp>
      <p:cxnSp>
        <p:nvCxnSpPr>
          <p:cNvPr id="34" name="Straight Connector 33">
            <a:extLst>
              <a:ext uri="{FF2B5EF4-FFF2-40B4-BE49-F238E27FC236}">
                <a16:creationId xmlns:a16="http://schemas.microsoft.com/office/drawing/2014/main" id="{624D17C8-E9C2-48A4-AA36-D7048A6CCC4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5891" y="2286000"/>
            <a:ext cx="0" cy="228600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76250048"/>
      </p:ext>
    </p:extLst>
  </p:cSld>
  <p:clrMapOvr>
    <a:overrideClrMapping bg1="dk1" tx1="lt1" bg2="dk2" tx2="lt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a:xfrm>
            <a:off x="838200" y="377000"/>
            <a:ext cx="10515600" cy="1325563"/>
          </a:xfrm>
        </p:spPr>
        <p:txBody>
          <a:bodyPr/>
          <a:lstStyle/>
          <a:p>
            <a:pPr>
              <a:buClr>
                <a:schemeClr val="accent1"/>
              </a:buClr>
            </a:pPr>
            <a:r>
              <a:rPr lang="en-GB" dirty="0">
                <a:solidFill>
                  <a:schemeClr val="bg1"/>
                </a:solidFill>
              </a:rPr>
              <a:t>Apache Kafka - pros</a:t>
            </a:r>
          </a:p>
        </p:txBody>
      </p:sp>
      <p:sp>
        <p:nvSpPr>
          <p:cNvPr id="8" name="Content Placeholder 7">
            <a:extLst>
              <a:ext uri="{FF2B5EF4-FFF2-40B4-BE49-F238E27FC236}">
                <a16:creationId xmlns:a16="http://schemas.microsoft.com/office/drawing/2014/main" id="{8DC36335-78B3-714A-B20A-0EDFA6349C79}"/>
              </a:ext>
            </a:extLst>
          </p:cNvPr>
          <p:cNvSpPr>
            <a:spLocks noGrp="1"/>
          </p:cNvSpPr>
          <p:nvPr>
            <p:ph idx="1"/>
          </p:nvPr>
        </p:nvSpPr>
        <p:spPr/>
        <p:txBody>
          <a:bodyPr>
            <a:normAutofit fontScale="92500"/>
          </a:bodyPr>
          <a:lstStyle/>
          <a:p>
            <a:r>
              <a:rPr lang="pl-PL" dirty="0" err="1">
                <a:solidFill>
                  <a:schemeClr val="bg1"/>
                </a:solidFill>
              </a:rPr>
              <a:t>Comparing</a:t>
            </a:r>
            <a:r>
              <a:rPr lang="pl-PL" dirty="0">
                <a:solidFill>
                  <a:schemeClr val="bg1"/>
                </a:solidFill>
              </a:rPr>
              <a:t> to </a:t>
            </a:r>
            <a:r>
              <a:rPr lang="pl-PL" dirty="0" err="1">
                <a:solidFill>
                  <a:schemeClr val="bg1"/>
                </a:solidFill>
              </a:rPr>
              <a:t>other</a:t>
            </a:r>
            <a:r>
              <a:rPr lang="pl-PL" dirty="0">
                <a:solidFill>
                  <a:schemeClr val="bg1"/>
                </a:solidFill>
              </a:rPr>
              <a:t> </a:t>
            </a:r>
            <a:r>
              <a:rPr lang="pl-PL" dirty="0" err="1">
                <a:solidFill>
                  <a:schemeClr val="bg1"/>
                </a:solidFill>
              </a:rPr>
              <a:t>message</a:t>
            </a:r>
            <a:r>
              <a:rPr lang="pl-PL" dirty="0">
                <a:solidFill>
                  <a:schemeClr val="bg1"/>
                </a:solidFill>
              </a:rPr>
              <a:t> </a:t>
            </a:r>
            <a:r>
              <a:rPr lang="pl-PL" dirty="0" err="1">
                <a:solidFill>
                  <a:schemeClr val="bg1"/>
                </a:solidFill>
              </a:rPr>
              <a:t>systems</a:t>
            </a:r>
            <a:r>
              <a:rPr lang="pl-PL" dirty="0">
                <a:solidFill>
                  <a:schemeClr val="bg1"/>
                </a:solidFill>
              </a:rPr>
              <a:t> – </a:t>
            </a:r>
            <a:r>
              <a:rPr lang="pl-PL" dirty="0" err="1">
                <a:solidFill>
                  <a:schemeClr val="bg1"/>
                </a:solidFill>
              </a:rPr>
              <a:t>almost</a:t>
            </a:r>
            <a:r>
              <a:rPr lang="pl-PL" dirty="0">
                <a:solidFill>
                  <a:schemeClr val="bg1"/>
                </a:solidFill>
              </a:rPr>
              <a:t> </a:t>
            </a:r>
            <a:r>
              <a:rPr lang="pl-PL" dirty="0" err="1">
                <a:solidFill>
                  <a:schemeClr val="bg1"/>
                </a:solidFill>
              </a:rPr>
              <a:t>always</a:t>
            </a:r>
            <a:r>
              <a:rPr lang="pl-PL" dirty="0">
                <a:solidFill>
                  <a:schemeClr val="bg1"/>
                </a:solidFill>
              </a:rPr>
              <a:t> Kafka </a:t>
            </a:r>
            <a:r>
              <a:rPr lang="pl-PL" dirty="0" err="1">
                <a:solidFill>
                  <a:schemeClr val="bg1"/>
                </a:solidFill>
              </a:rPr>
              <a:t>is</a:t>
            </a:r>
            <a:r>
              <a:rPr lang="pl-PL" dirty="0">
                <a:solidFill>
                  <a:schemeClr val="bg1"/>
                </a:solidFill>
              </a:rPr>
              <a:t> a </a:t>
            </a:r>
            <a:r>
              <a:rPr lang="pl-PL" dirty="0" err="1">
                <a:solidFill>
                  <a:schemeClr val="bg1"/>
                </a:solidFill>
              </a:rPr>
              <a:t>better</a:t>
            </a:r>
            <a:r>
              <a:rPr lang="pl-PL" dirty="0">
                <a:solidFill>
                  <a:schemeClr val="bg1"/>
                </a:solidFill>
              </a:rPr>
              <a:t> choice – but </a:t>
            </a:r>
            <a:r>
              <a:rPr lang="pl-PL" dirty="0" err="1">
                <a:solidFill>
                  <a:schemeClr val="bg1"/>
                </a:solidFill>
              </a:rPr>
              <a:t>it</a:t>
            </a:r>
            <a:r>
              <a:rPr lang="pl-PL" dirty="0">
                <a:solidFill>
                  <a:schemeClr val="bg1"/>
                </a:solidFill>
              </a:rPr>
              <a:t> </a:t>
            </a:r>
            <a:r>
              <a:rPr lang="pl-PL" dirty="0" err="1">
                <a:solidFill>
                  <a:schemeClr val="bg1"/>
                </a:solidFill>
              </a:rPr>
              <a:t>depends</a:t>
            </a:r>
            <a:r>
              <a:rPr lang="pl-PL" dirty="0">
                <a:solidFill>
                  <a:schemeClr val="bg1"/>
                </a:solidFill>
              </a:rPr>
              <a:t> on </a:t>
            </a:r>
            <a:r>
              <a:rPr lang="pl-PL" dirty="0" err="1">
                <a:solidFill>
                  <a:schemeClr val="bg1"/>
                </a:solidFill>
              </a:rPr>
              <a:t>use</a:t>
            </a:r>
            <a:r>
              <a:rPr lang="pl-PL" dirty="0">
                <a:solidFill>
                  <a:schemeClr val="bg1"/>
                </a:solidFill>
              </a:rPr>
              <a:t> </a:t>
            </a:r>
            <a:r>
              <a:rPr lang="pl-PL" dirty="0" err="1">
                <a:solidFill>
                  <a:schemeClr val="bg1"/>
                </a:solidFill>
              </a:rPr>
              <a:t>case</a:t>
            </a:r>
            <a:r>
              <a:rPr lang="pl-PL" dirty="0">
                <a:solidFill>
                  <a:schemeClr val="bg1"/>
                </a:solidFill>
              </a:rPr>
              <a:t> – we </a:t>
            </a:r>
            <a:r>
              <a:rPr lang="pl-PL" dirty="0" err="1">
                <a:solidFill>
                  <a:schemeClr val="bg1"/>
                </a:solidFill>
              </a:rPr>
              <a:t>will</a:t>
            </a:r>
            <a:r>
              <a:rPr lang="pl-PL" dirty="0">
                <a:solidFill>
                  <a:schemeClr val="bg1"/>
                </a:solidFill>
              </a:rPr>
              <a:t> </a:t>
            </a:r>
            <a:r>
              <a:rPr lang="pl-PL" dirty="0" err="1">
                <a:solidFill>
                  <a:schemeClr val="bg1"/>
                </a:solidFill>
              </a:rPr>
              <a:t>cover</a:t>
            </a:r>
            <a:r>
              <a:rPr lang="pl-PL" dirty="0">
                <a:solidFill>
                  <a:schemeClr val="bg1"/>
                </a:solidFill>
              </a:rPr>
              <a:t> </a:t>
            </a:r>
            <a:r>
              <a:rPr lang="pl-PL" dirty="0" err="1">
                <a:solidFill>
                  <a:schemeClr val="bg1"/>
                </a:solidFill>
              </a:rPr>
              <a:t>that</a:t>
            </a:r>
            <a:r>
              <a:rPr lang="pl-PL" dirty="0">
                <a:solidFill>
                  <a:schemeClr val="bg1"/>
                </a:solidFill>
              </a:rPr>
              <a:t> </a:t>
            </a:r>
            <a:r>
              <a:rPr lang="pl-PL" dirty="0" err="1">
                <a:solidFill>
                  <a:schemeClr val="bg1"/>
                </a:solidFill>
              </a:rPr>
              <a:t>later</a:t>
            </a:r>
            <a:r>
              <a:rPr lang="pl-PL" dirty="0">
                <a:solidFill>
                  <a:schemeClr val="bg1"/>
                </a:solidFill>
              </a:rPr>
              <a:t> on</a:t>
            </a:r>
          </a:p>
          <a:p>
            <a:r>
              <a:rPr lang="pl-PL" dirty="0" err="1">
                <a:solidFill>
                  <a:schemeClr val="bg1"/>
                </a:solidFill>
              </a:rPr>
              <a:t>When</a:t>
            </a:r>
            <a:r>
              <a:rPr lang="pl-PL" dirty="0">
                <a:solidFill>
                  <a:schemeClr val="bg1"/>
                </a:solidFill>
              </a:rPr>
              <a:t> we </a:t>
            </a:r>
            <a:r>
              <a:rPr lang="pl-PL" dirty="0" err="1">
                <a:solidFill>
                  <a:schemeClr val="bg1"/>
                </a:solidFill>
              </a:rPr>
              <a:t>care</a:t>
            </a:r>
            <a:r>
              <a:rPr lang="pl-PL" dirty="0">
                <a:solidFill>
                  <a:schemeClr val="bg1"/>
                </a:solidFill>
              </a:rPr>
              <a:t> </a:t>
            </a:r>
            <a:r>
              <a:rPr lang="pl-PL" dirty="0" err="1">
                <a:solidFill>
                  <a:schemeClr val="bg1"/>
                </a:solidFill>
              </a:rPr>
              <a:t>about</a:t>
            </a:r>
            <a:r>
              <a:rPr lang="pl-PL" dirty="0">
                <a:solidFill>
                  <a:schemeClr val="bg1"/>
                </a:solidFill>
              </a:rPr>
              <a:t> </a:t>
            </a:r>
            <a:r>
              <a:rPr lang="pl-PL" dirty="0" err="1">
                <a:solidFill>
                  <a:schemeClr val="bg1"/>
                </a:solidFill>
              </a:rPr>
              <a:t>scalability</a:t>
            </a:r>
            <a:endParaRPr lang="pl-PL" dirty="0">
              <a:solidFill>
                <a:schemeClr val="bg1"/>
              </a:solidFill>
            </a:endParaRPr>
          </a:p>
          <a:p>
            <a:r>
              <a:rPr lang="pl-PL" dirty="0" err="1">
                <a:solidFill>
                  <a:schemeClr val="bg1"/>
                </a:solidFill>
              </a:rPr>
              <a:t>When</a:t>
            </a:r>
            <a:r>
              <a:rPr lang="pl-PL" dirty="0">
                <a:solidFill>
                  <a:schemeClr val="bg1"/>
                </a:solidFill>
              </a:rPr>
              <a:t> we </a:t>
            </a:r>
            <a:r>
              <a:rPr lang="pl-PL" dirty="0" err="1">
                <a:solidFill>
                  <a:schemeClr val="bg1"/>
                </a:solidFill>
              </a:rPr>
              <a:t>care</a:t>
            </a:r>
            <a:r>
              <a:rPr lang="pl-PL" dirty="0">
                <a:solidFill>
                  <a:schemeClr val="bg1"/>
                </a:solidFill>
              </a:rPr>
              <a:t> </a:t>
            </a:r>
            <a:r>
              <a:rPr lang="pl-PL" dirty="0" err="1">
                <a:solidFill>
                  <a:schemeClr val="bg1"/>
                </a:solidFill>
              </a:rPr>
              <a:t>about</a:t>
            </a:r>
            <a:r>
              <a:rPr lang="pl-PL" dirty="0">
                <a:solidFill>
                  <a:schemeClr val="bg1"/>
                </a:solidFill>
              </a:rPr>
              <a:t> </a:t>
            </a:r>
            <a:r>
              <a:rPr lang="pl-PL" dirty="0" err="1">
                <a:solidFill>
                  <a:schemeClr val="bg1"/>
                </a:solidFill>
              </a:rPr>
              <a:t>consistency</a:t>
            </a:r>
            <a:endParaRPr lang="pl-PL" dirty="0">
              <a:solidFill>
                <a:schemeClr val="bg1"/>
              </a:solidFill>
            </a:endParaRPr>
          </a:p>
          <a:p>
            <a:r>
              <a:rPr lang="pl-PL" dirty="0" err="1">
                <a:solidFill>
                  <a:schemeClr val="bg1"/>
                </a:solidFill>
              </a:rPr>
              <a:t>When</a:t>
            </a:r>
            <a:r>
              <a:rPr lang="pl-PL" dirty="0">
                <a:solidFill>
                  <a:schemeClr val="bg1"/>
                </a:solidFill>
              </a:rPr>
              <a:t> we </a:t>
            </a:r>
            <a:r>
              <a:rPr lang="pl-PL" dirty="0" err="1">
                <a:solidFill>
                  <a:schemeClr val="bg1"/>
                </a:solidFill>
              </a:rPr>
              <a:t>care</a:t>
            </a:r>
            <a:r>
              <a:rPr lang="pl-PL" dirty="0">
                <a:solidFill>
                  <a:schemeClr val="bg1"/>
                </a:solidFill>
              </a:rPr>
              <a:t> </a:t>
            </a:r>
            <a:r>
              <a:rPr lang="pl-PL" dirty="0" err="1">
                <a:solidFill>
                  <a:schemeClr val="bg1"/>
                </a:solidFill>
              </a:rPr>
              <a:t>about</a:t>
            </a:r>
            <a:r>
              <a:rPr lang="pl-PL" dirty="0">
                <a:solidFill>
                  <a:schemeClr val="bg1"/>
                </a:solidFill>
              </a:rPr>
              <a:t> </a:t>
            </a:r>
            <a:r>
              <a:rPr lang="pl-PL" dirty="0" err="1">
                <a:solidFill>
                  <a:schemeClr val="bg1"/>
                </a:solidFill>
              </a:rPr>
              <a:t>fault-tolerance</a:t>
            </a:r>
            <a:r>
              <a:rPr lang="pl-PL" dirty="0">
                <a:solidFill>
                  <a:schemeClr val="bg1"/>
                </a:solidFill>
              </a:rPr>
              <a:t> / </a:t>
            </a:r>
            <a:r>
              <a:rPr lang="pl-PL" dirty="0" err="1">
                <a:solidFill>
                  <a:schemeClr val="bg1"/>
                </a:solidFill>
              </a:rPr>
              <a:t>disasters</a:t>
            </a:r>
            <a:endParaRPr lang="pl-PL" dirty="0">
              <a:solidFill>
                <a:schemeClr val="bg1"/>
              </a:solidFill>
            </a:endParaRPr>
          </a:p>
          <a:p>
            <a:r>
              <a:rPr lang="pl-PL" dirty="0" err="1">
                <a:solidFill>
                  <a:schemeClr val="bg1"/>
                </a:solidFill>
              </a:rPr>
              <a:t>When</a:t>
            </a:r>
            <a:r>
              <a:rPr lang="pl-PL" dirty="0">
                <a:solidFill>
                  <a:schemeClr val="bg1"/>
                </a:solidFill>
              </a:rPr>
              <a:t> we </a:t>
            </a:r>
            <a:r>
              <a:rPr lang="pl-PL" dirty="0" err="1">
                <a:solidFill>
                  <a:schemeClr val="bg1"/>
                </a:solidFill>
              </a:rPr>
              <a:t>care</a:t>
            </a:r>
            <a:r>
              <a:rPr lang="pl-PL" dirty="0">
                <a:solidFill>
                  <a:schemeClr val="bg1"/>
                </a:solidFill>
              </a:rPr>
              <a:t> </a:t>
            </a:r>
            <a:r>
              <a:rPr lang="pl-PL" dirty="0" err="1">
                <a:solidFill>
                  <a:schemeClr val="bg1"/>
                </a:solidFill>
              </a:rPr>
              <a:t>about</a:t>
            </a:r>
            <a:r>
              <a:rPr lang="pl-PL" dirty="0">
                <a:solidFill>
                  <a:schemeClr val="bg1"/>
                </a:solidFill>
              </a:rPr>
              <a:t> </a:t>
            </a:r>
            <a:r>
              <a:rPr lang="pl-PL" dirty="0" err="1">
                <a:solidFill>
                  <a:schemeClr val="bg1"/>
                </a:solidFill>
              </a:rPr>
              <a:t>speed</a:t>
            </a:r>
            <a:endParaRPr lang="pl-PL" dirty="0">
              <a:solidFill>
                <a:schemeClr val="bg1"/>
              </a:solidFill>
            </a:endParaRPr>
          </a:p>
          <a:p>
            <a:r>
              <a:rPr lang="pl-PL" dirty="0" err="1">
                <a:solidFill>
                  <a:schemeClr val="bg1"/>
                </a:solidFill>
              </a:rPr>
              <a:t>When</a:t>
            </a:r>
            <a:r>
              <a:rPr lang="pl-PL" dirty="0">
                <a:solidFill>
                  <a:schemeClr val="bg1"/>
                </a:solidFill>
              </a:rPr>
              <a:t> we </a:t>
            </a:r>
            <a:r>
              <a:rPr lang="pl-PL" dirty="0" err="1">
                <a:solidFill>
                  <a:schemeClr val="bg1"/>
                </a:solidFill>
              </a:rPr>
              <a:t>have</a:t>
            </a:r>
            <a:r>
              <a:rPr lang="pl-PL" dirty="0">
                <a:solidFill>
                  <a:schemeClr val="bg1"/>
                </a:solidFill>
              </a:rPr>
              <a:t> </a:t>
            </a:r>
            <a:r>
              <a:rPr lang="pl-PL" dirty="0" err="1">
                <a:solidFill>
                  <a:schemeClr val="bg1"/>
                </a:solidFill>
              </a:rPr>
              <a:t>many</a:t>
            </a:r>
            <a:r>
              <a:rPr lang="pl-PL" dirty="0">
                <a:solidFill>
                  <a:schemeClr val="bg1"/>
                </a:solidFill>
              </a:rPr>
              <a:t> </a:t>
            </a:r>
            <a:r>
              <a:rPr lang="pl-PL" dirty="0" err="1">
                <a:solidFill>
                  <a:schemeClr val="bg1"/>
                </a:solidFill>
              </a:rPr>
              <a:t>consumers</a:t>
            </a:r>
            <a:r>
              <a:rPr lang="pl-PL" dirty="0">
                <a:solidFill>
                  <a:schemeClr val="bg1"/>
                </a:solidFill>
              </a:rPr>
              <a:t> with </a:t>
            </a:r>
            <a:r>
              <a:rPr lang="pl-PL" dirty="0" err="1">
                <a:solidFill>
                  <a:schemeClr val="bg1"/>
                </a:solidFill>
              </a:rPr>
              <a:t>vary</a:t>
            </a:r>
            <a:r>
              <a:rPr lang="pl-PL" dirty="0">
                <a:solidFill>
                  <a:schemeClr val="bg1"/>
                </a:solidFill>
              </a:rPr>
              <a:t> performance</a:t>
            </a:r>
          </a:p>
          <a:p>
            <a:r>
              <a:rPr lang="pl-PL" dirty="0" err="1">
                <a:solidFill>
                  <a:schemeClr val="bg1"/>
                </a:solidFill>
              </a:rPr>
              <a:t>When</a:t>
            </a:r>
            <a:r>
              <a:rPr lang="pl-PL" dirty="0">
                <a:solidFill>
                  <a:schemeClr val="bg1"/>
                </a:solidFill>
              </a:rPr>
              <a:t> we </a:t>
            </a:r>
            <a:r>
              <a:rPr lang="pl-PL" dirty="0" err="1">
                <a:solidFill>
                  <a:schemeClr val="bg1"/>
                </a:solidFill>
              </a:rPr>
              <a:t>care</a:t>
            </a:r>
            <a:r>
              <a:rPr lang="pl-PL" dirty="0">
                <a:solidFill>
                  <a:schemeClr val="bg1"/>
                </a:solidFill>
              </a:rPr>
              <a:t> </a:t>
            </a:r>
            <a:r>
              <a:rPr lang="pl-PL" dirty="0" err="1">
                <a:solidFill>
                  <a:schemeClr val="bg1"/>
                </a:solidFill>
              </a:rPr>
              <a:t>about</a:t>
            </a:r>
            <a:r>
              <a:rPr lang="pl-PL" dirty="0">
                <a:solidFill>
                  <a:schemeClr val="bg1"/>
                </a:solidFill>
              </a:rPr>
              <a:t> </a:t>
            </a:r>
            <a:r>
              <a:rPr lang="pl-PL" dirty="0" err="1">
                <a:solidFill>
                  <a:schemeClr val="bg1"/>
                </a:solidFill>
              </a:rPr>
              <a:t>ordering</a:t>
            </a:r>
            <a:endParaRPr lang="pl-PL" dirty="0">
              <a:solidFill>
                <a:schemeClr val="bg1"/>
              </a:solidFill>
            </a:endParaRPr>
          </a:p>
          <a:p>
            <a:r>
              <a:rPr lang="pl-PL" dirty="0" err="1">
                <a:solidFill>
                  <a:schemeClr val="bg1"/>
                </a:solidFill>
              </a:rPr>
              <a:t>When</a:t>
            </a:r>
            <a:r>
              <a:rPr lang="pl-PL" dirty="0">
                <a:solidFill>
                  <a:schemeClr val="bg1"/>
                </a:solidFill>
              </a:rPr>
              <a:t> we </a:t>
            </a:r>
            <a:r>
              <a:rPr lang="pl-PL" dirty="0" err="1">
                <a:solidFill>
                  <a:schemeClr val="bg1"/>
                </a:solidFill>
              </a:rPr>
              <a:t>care</a:t>
            </a:r>
            <a:r>
              <a:rPr lang="pl-PL" dirty="0">
                <a:solidFill>
                  <a:schemeClr val="bg1"/>
                </a:solidFill>
              </a:rPr>
              <a:t> </a:t>
            </a:r>
            <a:r>
              <a:rPr lang="pl-PL" dirty="0" err="1">
                <a:solidFill>
                  <a:schemeClr val="bg1"/>
                </a:solidFill>
              </a:rPr>
              <a:t>about</a:t>
            </a:r>
            <a:r>
              <a:rPr lang="pl-PL" dirty="0">
                <a:solidFill>
                  <a:schemeClr val="bg1"/>
                </a:solidFill>
              </a:rPr>
              <a:t> </a:t>
            </a:r>
            <a:r>
              <a:rPr lang="pl-PL" dirty="0" err="1">
                <a:solidFill>
                  <a:schemeClr val="bg1"/>
                </a:solidFill>
              </a:rPr>
              <a:t>Exactly</a:t>
            </a:r>
            <a:r>
              <a:rPr lang="pl-PL" dirty="0">
                <a:solidFill>
                  <a:schemeClr val="bg1"/>
                </a:solidFill>
              </a:rPr>
              <a:t> </a:t>
            </a:r>
            <a:r>
              <a:rPr lang="pl-PL" dirty="0" err="1">
                <a:solidFill>
                  <a:schemeClr val="bg1"/>
                </a:solidFill>
              </a:rPr>
              <a:t>Once</a:t>
            </a:r>
            <a:r>
              <a:rPr lang="pl-PL" dirty="0">
                <a:solidFill>
                  <a:schemeClr val="bg1"/>
                </a:solidFill>
              </a:rPr>
              <a:t> </a:t>
            </a:r>
            <a:r>
              <a:rPr lang="pl-PL" dirty="0" err="1">
                <a:solidFill>
                  <a:schemeClr val="bg1"/>
                </a:solidFill>
              </a:rPr>
              <a:t>delivery</a:t>
            </a:r>
            <a:endParaRPr lang="pl-PL" dirty="0">
              <a:solidFill>
                <a:schemeClr val="bg1"/>
              </a:solidFill>
            </a:endParaRPr>
          </a:p>
          <a:p>
            <a:endParaRPr lang="pl-PL" dirty="0">
              <a:solidFill>
                <a:schemeClr val="bg1"/>
              </a:solidFill>
            </a:endParaRPr>
          </a:p>
          <a:p>
            <a:endParaRPr lang="pl-PL" dirty="0">
              <a:solidFill>
                <a:schemeClr val="bg1"/>
              </a:solidFill>
            </a:endParaRPr>
          </a:p>
          <a:p>
            <a:endParaRPr lang="pl-PL" dirty="0">
              <a:solidFill>
                <a:schemeClr val="bg1"/>
              </a:solidFill>
            </a:endParaRPr>
          </a:p>
        </p:txBody>
      </p:sp>
    </p:spTree>
    <p:extLst>
      <p:ext uri="{BB962C8B-B14F-4D97-AF65-F5344CB8AC3E}">
        <p14:creationId xmlns:p14="http://schemas.microsoft.com/office/powerpoint/2010/main" val="24016147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pPr>
              <a:buClr>
                <a:schemeClr val="accent1"/>
              </a:buClr>
            </a:pPr>
            <a:r>
              <a:rPr lang="en-GB" dirty="0">
                <a:solidFill>
                  <a:schemeClr val="bg1"/>
                </a:solidFill>
              </a:rPr>
              <a:t>Apache Kafka - cons</a:t>
            </a:r>
          </a:p>
        </p:txBody>
      </p:sp>
      <p:sp>
        <p:nvSpPr>
          <p:cNvPr id="8" name="Content Placeholder 7">
            <a:extLst>
              <a:ext uri="{FF2B5EF4-FFF2-40B4-BE49-F238E27FC236}">
                <a16:creationId xmlns:a16="http://schemas.microsoft.com/office/drawing/2014/main" id="{8DC36335-78B3-714A-B20A-0EDFA6349C79}"/>
              </a:ext>
            </a:extLst>
          </p:cNvPr>
          <p:cNvSpPr>
            <a:spLocks noGrp="1"/>
          </p:cNvSpPr>
          <p:nvPr>
            <p:ph idx="1"/>
          </p:nvPr>
        </p:nvSpPr>
        <p:spPr/>
        <p:txBody>
          <a:bodyPr>
            <a:normAutofit/>
          </a:bodyPr>
          <a:lstStyle/>
          <a:p>
            <a:r>
              <a:rPr lang="pl-PL" dirty="0">
                <a:solidFill>
                  <a:schemeClr val="bg1"/>
                </a:solidFill>
              </a:rPr>
              <a:t>To </a:t>
            </a:r>
            <a:r>
              <a:rPr lang="pl-PL" dirty="0" err="1">
                <a:solidFill>
                  <a:schemeClr val="bg1"/>
                </a:solidFill>
              </a:rPr>
              <a:t>configure</a:t>
            </a:r>
            <a:r>
              <a:rPr lang="pl-PL" dirty="0">
                <a:solidFill>
                  <a:schemeClr val="bg1"/>
                </a:solidFill>
              </a:rPr>
              <a:t> Kafka in </a:t>
            </a:r>
            <a:r>
              <a:rPr lang="pl-PL" dirty="0" err="1">
                <a:solidFill>
                  <a:schemeClr val="bg1"/>
                </a:solidFill>
              </a:rPr>
              <a:t>fault</a:t>
            </a:r>
            <a:r>
              <a:rPr lang="pl-PL" dirty="0">
                <a:solidFill>
                  <a:schemeClr val="bg1"/>
                </a:solidFill>
              </a:rPr>
              <a:t>-tolerant </a:t>
            </a:r>
            <a:r>
              <a:rPr lang="pl-PL" dirty="0" err="1">
                <a:solidFill>
                  <a:schemeClr val="bg1"/>
                </a:solidFill>
              </a:rPr>
              <a:t>way</a:t>
            </a:r>
            <a:r>
              <a:rPr lang="pl-PL" dirty="0">
                <a:solidFill>
                  <a:schemeClr val="bg1"/>
                </a:solidFill>
              </a:rPr>
              <a:t> – we </a:t>
            </a:r>
            <a:r>
              <a:rPr lang="pl-PL" dirty="0" err="1">
                <a:solidFill>
                  <a:schemeClr val="bg1"/>
                </a:solidFill>
              </a:rPr>
              <a:t>need</a:t>
            </a:r>
            <a:r>
              <a:rPr lang="pl-PL" dirty="0">
                <a:solidFill>
                  <a:schemeClr val="bg1"/>
                </a:solidFill>
              </a:rPr>
              <a:t> </a:t>
            </a:r>
            <a:r>
              <a:rPr lang="pl-PL" dirty="0" err="1">
                <a:solidFill>
                  <a:schemeClr val="bg1"/>
                </a:solidFill>
              </a:rPr>
              <a:t>quite</a:t>
            </a:r>
            <a:r>
              <a:rPr lang="pl-PL" dirty="0">
                <a:solidFill>
                  <a:schemeClr val="bg1"/>
                </a:solidFill>
              </a:rPr>
              <a:t> a lot of </a:t>
            </a:r>
            <a:r>
              <a:rPr lang="pl-PL" dirty="0" err="1">
                <a:solidFill>
                  <a:schemeClr val="bg1"/>
                </a:solidFill>
              </a:rPr>
              <a:t>resources</a:t>
            </a:r>
            <a:r>
              <a:rPr lang="pl-PL" dirty="0">
                <a:solidFill>
                  <a:schemeClr val="bg1"/>
                </a:solidFill>
              </a:rPr>
              <a:t>(</a:t>
            </a:r>
            <a:r>
              <a:rPr lang="pl-PL" dirty="0" err="1">
                <a:solidFill>
                  <a:schemeClr val="bg1"/>
                </a:solidFill>
              </a:rPr>
              <a:t>cpu</a:t>
            </a:r>
            <a:r>
              <a:rPr lang="pl-PL" dirty="0">
                <a:solidFill>
                  <a:schemeClr val="bg1"/>
                </a:solidFill>
              </a:rPr>
              <a:t>, </a:t>
            </a:r>
            <a:r>
              <a:rPr lang="pl-PL" dirty="0" err="1">
                <a:solidFill>
                  <a:schemeClr val="bg1"/>
                </a:solidFill>
              </a:rPr>
              <a:t>mem</a:t>
            </a:r>
            <a:r>
              <a:rPr lang="pl-PL" dirty="0">
                <a:solidFill>
                  <a:schemeClr val="bg1"/>
                </a:solidFill>
              </a:rPr>
              <a:t>, </a:t>
            </a:r>
            <a:r>
              <a:rPr lang="pl-PL" dirty="0" err="1">
                <a:solidFill>
                  <a:schemeClr val="bg1"/>
                </a:solidFill>
              </a:rPr>
              <a:t>storage</a:t>
            </a:r>
            <a:r>
              <a:rPr lang="pl-PL" dirty="0">
                <a:solidFill>
                  <a:schemeClr val="bg1"/>
                </a:solidFill>
              </a:rPr>
              <a:t>)</a:t>
            </a:r>
          </a:p>
          <a:p>
            <a:r>
              <a:rPr lang="pl-PL" sz="2800" dirty="0">
                <a:solidFill>
                  <a:schemeClr val="bg1"/>
                </a:solidFill>
              </a:rPr>
              <a:t>We </a:t>
            </a:r>
            <a:r>
              <a:rPr lang="pl-PL" sz="2800" dirty="0" err="1">
                <a:solidFill>
                  <a:schemeClr val="bg1"/>
                </a:solidFill>
              </a:rPr>
              <a:t>need</a:t>
            </a:r>
            <a:r>
              <a:rPr lang="pl-PL" sz="2800" dirty="0">
                <a:solidFill>
                  <a:schemeClr val="bg1"/>
                </a:solidFill>
              </a:rPr>
              <a:t> to </a:t>
            </a:r>
            <a:r>
              <a:rPr lang="pl-PL" sz="2800" dirty="0" err="1">
                <a:solidFill>
                  <a:schemeClr val="bg1"/>
                </a:solidFill>
              </a:rPr>
              <a:t>have</a:t>
            </a:r>
            <a:r>
              <a:rPr lang="pl-PL" sz="2800" dirty="0">
                <a:solidFill>
                  <a:schemeClr val="bg1"/>
                </a:solidFill>
              </a:rPr>
              <a:t> fast </a:t>
            </a:r>
            <a:r>
              <a:rPr lang="pl-PL" sz="2800" dirty="0" err="1">
                <a:solidFill>
                  <a:schemeClr val="bg1"/>
                </a:solidFill>
              </a:rPr>
              <a:t>storage</a:t>
            </a:r>
            <a:endParaRPr lang="pl-PL" sz="2800" dirty="0">
              <a:solidFill>
                <a:schemeClr val="bg1"/>
              </a:solidFill>
            </a:endParaRPr>
          </a:p>
          <a:p>
            <a:r>
              <a:rPr lang="pl-PL" sz="2800" dirty="0">
                <a:solidFill>
                  <a:schemeClr val="bg1"/>
                </a:solidFill>
              </a:rPr>
              <a:t>We </a:t>
            </a:r>
            <a:r>
              <a:rPr lang="pl-PL" sz="2800" dirty="0" err="1">
                <a:solidFill>
                  <a:schemeClr val="bg1"/>
                </a:solidFill>
              </a:rPr>
              <a:t>need</a:t>
            </a:r>
            <a:r>
              <a:rPr lang="pl-PL" sz="2800" dirty="0">
                <a:solidFill>
                  <a:schemeClr val="bg1"/>
                </a:solidFill>
              </a:rPr>
              <a:t> to </a:t>
            </a:r>
            <a:r>
              <a:rPr lang="pl-PL" sz="2800" dirty="0" err="1">
                <a:solidFill>
                  <a:schemeClr val="bg1"/>
                </a:solidFill>
              </a:rPr>
              <a:t>remember</a:t>
            </a:r>
            <a:r>
              <a:rPr lang="pl-PL" sz="2800" dirty="0">
                <a:solidFill>
                  <a:schemeClr val="bg1"/>
                </a:solidFill>
              </a:rPr>
              <a:t> </a:t>
            </a:r>
            <a:r>
              <a:rPr lang="pl-PL" sz="2800" dirty="0" err="1">
                <a:solidFill>
                  <a:schemeClr val="bg1"/>
                </a:solidFill>
              </a:rPr>
              <a:t>about</a:t>
            </a:r>
            <a:r>
              <a:rPr lang="pl-PL" sz="2800" dirty="0">
                <a:solidFill>
                  <a:schemeClr val="bg1"/>
                </a:solidFill>
              </a:rPr>
              <a:t> </a:t>
            </a:r>
            <a:r>
              <a:rPr lang="pl-PL" sz="2800" dirty="0" err="1">
                <a:solidFill>
                  <a:schemeClr val="bg1"/>
                </a:solidFill>
              </a:rPr>
              <a:t>Zookeeper</a:t>
            </a:r>
            <a:r>
              <a:rPr lang="pl-PL" sz="2800" dirty="0">
                <a:solidFill>
                  <a:schemeClr val="bg1"/>
                </a:solidFill>
              </a:rPr>
              <a:t> – </a:t>
            </a:r>
            <a:r>
              <a:rPr lang="pl-PL" sz="2800" dirty="0" err="1">
                <a:solidFill>
                  <a:schemeClr val="bg1"/>
                </a:solidFill>
              </a:rPr>
              <a:t>at</a:t>
            </a:r>
            <a:r>
              <a:rPr lang="pl-PL" sz="2800" dirty="0">
                <a:solidFill>
                  <a:schemeClr val="bg1"/>
                </a:solidFill>
              </a:rPr>
              <a:t> </a:t>
            </a:r>
            <a:r>
              <a:rPr lang="pl-PL" sz="2800" dirty="0" err="1">
                <a:solidFill>
                  <a:schemeClr val="bg1"/>
                </a:solidFill>
              </a:rPr>
              <a:t>least</a:t>
            </a:r>
            <a:r>
              <a:rPr lang="pl-PL" sz="2800" dirty="0">
                <a:solidFill>
                  <a:schemeClr val="bg1"/>
                </a:solidFill>
              </a:rPr>
              <a:t> for a </a:t>
            </a:r>
            <a:r>
              <a:rPr lang="pl-PL" sz="2800" dirty="0" err="1">
                <a:solidFill>
                  <a:schemeClr val="bg1"/>
                </a:solidFill>
              </a:rPr>
              <a:t>while</a:t>
            </a:r>
            <a:endParaRPr lang="pl-PL" sz="2800" dirty="0">
              <a:solidFill>
                <a:schemeClr val="bg1"/>
              </a:solidFill>
            </a:endParaRPr>
          </a:p>
          <a:p>
            <a:r>
              <a:rPr lang="pl-PL" dirty="0">
                <a:solidFill>
                  <a:schemeClr val="bg1"/>
                </a:solidFill>
              </a:rPr>
              <a:t>In most </a:t>
            </a:r>
            <a:r>
              <a:rPr lang="pl-PL" dirty="0" err="1">
                <a:solidFill>
                  <a:schemeClr val="bg1"/>
                </a:solidFill>
              </a:rPr>
              <a:t>cases</a:t>
            </a:r>
            <a:r>
              <a:rPr lang="pl-PL" dirty="0">
                <a:solidFill>
                  <a:schemeClr val="bg1"/>
                </a:solidFill>
              </a:rPr>
              <a:t> we </a:t>
            </a:r>
            <a:r>
              <a:rPr lang="pl-PL" dirty="0" err="1">
                <a:solidFill>
                  <a:schemeClr val="bg1"/>
                </a:solidFill>
              </a:rPr>
              <a:t>need</a:t>
            </a:r>
            <a:r>
              <a:rPr lang="pl-PL" dirty="0">
                <a:solidFill>
                  <a:schemeClr val="bg1"/>
                </a:solidFill>
              </a:rPr>
              <a:t> to </a:t>
            </a:r>
            <a:r>
              <a:rPr lang="pl-PL" dirty="0" err="1">
                <a:solidFill>
                  <a:schemeClr val="bg1"/>
                </a:solidFill>
              </a:rPr>
              <a:t>deploy</a:t>
            </a:r>
            <a:r>
              <a:rPr lang="pl-PL" dirty="0">
                <a:solidFill>
                  <a:schemeClr val="bg1"/>
                </a:solidFill>
              </a:rPr>
              <a:t>/</a:t>
            </a:r>
            <a:r>
              <a:rPr lang="pl-PL" dirty="0" err="1">
                <a:solidFill>
                  <a:schemeClr val="bg1"/>
                </a:solidFill>
              </a:rPr>
              <a:t>operate</a:t>
            </a:r>
            <a:r>
              <a:rPr lang="pl-PL" dirty="0">
                <a:solidFill>
                  <a:schemeClr val="bg1"/>
                </a:solidFill>
              </a:rPr>
              <a:t> Kafka by </a:t>
            </a:r>
            <a:r>
              <a:rPr lang="pl-PL" dirty="0" err="1">
                <a:solidFill>
                  <a:schemeClr val="bg1"/>
                </a:solidFill>
              </a:rPr>
              <a:t>ourselves</a:t>
            </a:r>
            <a:r>
              <a:rPr lang="pl-PL" dirty="0">
                <a:solidFill>
                  <a:schemeClr val="bg1"/>
                </a:solidFill>
              </a:rPr>
              <a:t> – but </a:t>
            </a:r>
            <a:r>
              <a:rPr lang="pl-PL" dirty="0" err="1">
                <a:solidFill>
                  <a:schemeClr val="bg1"/>
                </a:solidFill>
              </a:rPr>
              <a:t>there</a:t>
            </a:r>
            <a:r>
              <a:rPr lang="pl-PL" dirty="0">
                <a:solidFill>
                  <a:schemeClr val="bg1"/>
                </a:solidFill>
              </a:rPr>
              <a:t> </a:t>
            </a:r>
            <a:r>
              <a:rPr lang="pl-PL" dirty="0" err="1">
                <a:solidFill>
                  <a:schemeClr val="bg1"/>
                </a:solidFill>
              </a:rPr>
              <a:t>are</a:t>
            </a:r>
            <a:r>
              <a:rPr lang="pl-PL" dirty="0">
                <a:solidFill>
                  <a:schemeClr val="bg1"/>
                </a:solidFill>
              </a:rPr>
              <a:t> </a:t>
            </a:r>
            <a:r>
              <a:rPr lang="pl-PL" dirty="0" err="1">
                <a:solidFill>
                  <a:schemeClr val="bg1"/>
                </a:solidFill>
              </a:rPr>
              <a:t>commercial</a:t>
            </a:r>
            <a:r>
              <a:rPr lang="pl-PL" dirty="0">
                <a:solidFill>
                  <a:schemeClr val="bg1"/>
                </a:solidFill>
              </a:rPr>
              <a:t> </a:t>
            </a:r>
            <a:r>
              <a:rPr lang="pl-PL" dirty="0" err="1">
                <a:solidFill>
                  <a:schemeClr val="bg1"/>
                </a:solidFill>
              </a:rPr>
              <a:t>platforms</a:t>
            </a:r>
            <a:r>
              <a:rPr lang="pl-PL" dirty="0">
                <a:solidFill>
                  <a:schemeClr val="bg1"/>
                </a:solidFill>
              </a:rPr>
              <a:t> </a:t>
            </a:r>
            <a:r>
              <a:rPr lang="pl-PL" dirty="0" err="1">
                <a:solidFill>
                  <a:schemeClr val="bg1"/>
                </a:solidFill>
              </a:rPr>
              <a:t>which</a:t>
            </a:r>
            <a:r>
              <a:rPr lang="pl-PL" dirty="0">
                <a:solidFill>
                  <a:schemeClr val="bg1"/>
                </a:solidFill>
              </a:rPr>
              <a:t> </a:t>
            </a:r>
            <a:r>
              <a:rPr lang="pl-PL" dirty="0" err="1">
                <a:solidFill>
                  <a:schemeClr val="bg1"/>
                </a:solidFill>
              </a:rPr>
              <a:t>offers</a:t>
            </a:r>
            <a:r>
              <a:rPr lang="pl-PL" dirty="0">
                <a:solidFill>
                  <a:schemeClr val="bg1"/>
                </a:solidFill>
              </a:rPr>
              <a:t> Kafka in SaaS model</a:t>
            </a:r>
            <a:endParaRPr lang="pl-PL" sz="2800" dirty="0">
              <a:solidFill>
                <a:schemeClr val="bg1"/>
              </a:solidFill>
            </a:endParaRPr>
          </a:p>
        </p:txBody>
      </p:sp>
    </p:spTree>
    <p:extLst>
      <p:ext uri="{BB962C8B-B14F-4D97-AF65-F5344CB8AC3E}">
        <p14:creationId xmlns:p14="http://schemas.microsoft.com/office/powerpoint/2010/main" val="1979155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9C83DE-E8AE-C64D-B42B-49F505F8D636}"/>
              </a:ext>
            </a:extLst>
          </p:cNvPr>
          <p:cNvSpPr>
            <a:spLocks noGrp="1"/>
          </p:cNvSpPr>
          <p:nvPr>
            <p:ph idx="1"/>
          </p:nvPr>
        </p:nvSpPr>
        <p:spPr>
          <a:xfrm>
            <a:off x="775446" y="1690688"/>
            <a:ext cx="10681448" cy="4802187"/>
          </a:xfrm>
        </p:spPr>
        <p:txBody>
          <a:bodyPr>
            <a:normAutofit/>
          </a:bodyPr>
          <a:lstStyle/>
          <a:p>
            <a:pPr>
              <a:buClr>
                <a:schemeClr val="accent1"/>
              </a:buClr>
            </a:pPr>
            <a:r>
              <a:rPr lang="en-GB" sz="3200" dirty="0">
                <a:solidFill>
                  <a:schemeClr val="bg1"/>
                </a:solidFill>
              </a:rPr>
              <a:t>Mateusz </a:t>
            </a:r>
            <a:r>
              <a:rPr lang="en-GB" sz="3200" dirty="0" err="1">
                <a:solidFill>
                  <a:schemeClr val="bg1"/>
                </a:solidFill>
              </a:rPr>
              <a:t>Dymiński</a:t>
            </a:r>
            <a:endParaRPr lang="en-GB" sz="3200" dirty="0">
              <a:solidFill>
                <a:schemeClr val="bg1"/>
              </a:solidFill>
            </a:endParaRPr>
          </a:p>
          <a:p>
            <a:pPr>
              <a:buClr>
                <a:schemeClr val="accent1"/>
              </a:buClr>
            </a:pPr>
            <a:r>
              <a:rPr lang="en-GB" sz="3200" dirty="0">
                <a:solidFill>
                  <a:schemeClr val="bg1"/>
                </a:solidFill>
              </a:rPr>
              <a:t>Software Developer(Architect) at Nokia</a:t>
            </a:r>
          </a:p>
          <a:p>
            <a:pPr>
              <a:buClr>
                <a:schemeClr val="accent1"/>
              </a:buClr>
            </a:pPr>
            <a:r>
              <a:rPr lang="en-GB" sz="3200" dirty="0">
                <a:solidFill>
                  <a:schemeClr val="bg1"/>
                </a:solidFill>
              </a:rPr>
              <a:t>&gt;10 years in industry</a:t>
            </a:r>
          </a:p>
          <a:p>
            <a:pPr>
              <a:buClr>
                <a:schemeClr val="accent1"/>
              </a:buClr>
            </a:pPr>
            <a:r>
              <a:rPr lang="en-GB" sz="3200" dirty="0">
                <a:solidFill>
                  <a:schemeClr val="bg1"/>
                </a:solidFill>
              </a:rPr>
              <a:t>&gt;6 years Java dev</a:t>
            </a:r>
          </a:p>
          <a:p>
            <a:pPr>
              <a:buClr>
                <a:schemeClr val="accent1"/>
              </a:buClr>
            </a:pPr>
            <a:r>
              <a:rPr lang="en-GB" sz="3200" dirty="0">
                <a:solidFill>
                  <a:schemeClr val="bg1"/>
                </a:solidFill>
              </a:rPr>
              <a:t>&gt;7 years Go dev</a:t>
            </a:r>
          </a:p>
          <a:p>
            <a:pPr>
              <a:buClr>
                <a:schemeClr val="accent1"/>
              </a:buClr>
            </a:pPr>
            <a:r>
              <a:rPr lang="en-GB" sz="3200" dirty="0">
                <a:solidFill>
                  <a:schemeClr val="bg1"/>
                </a:solidFill>
              </a:rPr>
              <a:t>Still writing code : )</a:t>
            </a:r>
          </a:p>
          <a:p>
            <a:pPr>
              <a:buClr>
                <a:schemeClr val="accent1"/>
              </a:buClr>
            </a:pPr>
            <a:r>
              <a:rPr lang="en-GB" sz="3200" dirty="0">
                <a:solidFill>
                  <a:schemeClr val="bg1"/>
                </a:solidFill>
              </a:rPr>
              <a:t>Tech confs speaker</a:t>
            </a:r>
          </a:p>
          <a:p>
            <a:pPr>
              <a:buClr>
                <a:schemeClr val="accent1"/>
              </a:buClr>
            </a:pPr>
            <a:r>
              <a:rPr lang="en-GB" sz="3200" dirty="0">
                <a:solidFill>
                  <a:schemeClr val="bg1"/>
                </a:solidFill>
              </a:rPr>
              <a:t>LinkedIn, GitHub, FB, Twitter - see </a:t>
            </a:r>
            <a:r>
              <a:rPr lang="en-GB" dirty="0">
                <a:solidFill>
                  <a:schemeClr val="bg1"/>
                </a:solidFill>
                <a:hlinkClick r:id="rId2"/>
              </a:rPr>
              <a:t>https://mateuszdyminski.com/</a:t>
            </a:r>
            <a:endParaRPr lang="en-GB" dirty="0">
              <a:solidFill>
                <a:schemeClr val="bg1"/>
              </a:solidFill>
            </a:endParaRPr>
          </a:p>
          <a:p>
            <a:pPr>
              <a:buClr>
                <a:schemeClr val="accent1"/>
              </a:buClr>
            </a:pPr>
            <a:endParaRPr lang="en-GB" sz="3200" dirty="0">
              <a:solidFill>
                <a:schemeClr val="bg1"/>
              </a:solidFill>
            </a:endParaRPr>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pl-PL" dirty="0" err="1">
                <a:solidFill>
                  <a:schemeClr val="bg1"/>
                </a:solidFill>
                <a:latin typeface="Roboto" panose="02000000000000000000" pitchFamily="2" charset="0"/>
                <a:ea typeface="Roboto" panose="02000000000000000000" pitchFamily="2" charset="0"/>
              </a:rPr>
              <a:t>whoami</a:t>
            </a:r>
            <a:endParaRPr lang="pl-PL" dirty="0">
              <a:solidFill>
                <a:schemeClr val="bg1"/>
              </a:solidFill>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3535531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E20EB187-900F-4AF5-813B-101456D9F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8C739E4B-57CC-1A45-9F45-2F0920123D1C}"/>
              </a:ext>
            </a:extLst>
          </p:cNvPr>
          <p:cNvPicPr>
            <a:picLocks noChangeAspect="1"/>
          </p:cNvPicPr>
          <p:nvPr/>
        </p:nvPicPr>
        <p:blipFill rotWithShape="1">
          <a:blip r:embed="rId2">
            <a:alphaModFix amt="50000"/>
          </a:blip>
          <a:srcRect t="7823" b="7908"/>
          <a:stretch/>
        </p:blipFill>
        <p:spPr>
          <a:xfrm>
            <a:off x="20" y="1"/>
            <a:ext cx="12191980" cy="6857999"/>
          </a:xfrm>
          <a:prstGeom prst="rect">
            <a:avLst/>
          </a:prstGeom>
        </p:spPr>
      </p:pic>
      <p:sp>
        <p:nvSpPr>
          <p:cNvPr id="7" name="Title 4">
            <a:extLst>
              <a:ext uri="{FF2B5EF4-FFF2-40B4-BE49-F238E27FC236}">
                <a16:creationId xmlns:a16="http://schemas.microsoft.com/office/drawing/2014/main" id="{40435B20-E271-244A-8E6B-E391F5408538}"/>
              </a:ext>
            </a:extLst>
          </p:cNvPr>
          <p:cNvSpPr>
            <a:spLocks noGrp="1"/>
          </p:cNvSpPr>
          <p:nvPr>
            <p:ph type="title"/>
          </p:nvPr>
        </p:nvSpPr>
        <p:spPr>
          <a:xfrm>
            <a:off x="4387349" y="1200152"/>
            <a:ext cx="6897171" cy="4457696"/>
          </a:xfrm>
        </p:spPr>
        <p:txBody>
          <a:bodyPr vert="horz" lIns="91440" tIns="45720" rIns="91440" bIns="45720" rtlCol="0" anchor="ctr">
            <a:normAutofit/>
          </a:bodyPr>
          <a:lstStyle/>
          <a:p>
            <a:r>
              <a:rPr lang="en-GB" sz="5400" dirty="0"/>
              <a:t>Use Cases</a:t>
            </a:r>
          </a:p>
        </p:txBody>
      </p:sp>
      <p:cxnSp>
        <p:nvCxnSpPr>
          <p:cNvPr id="34" name="Straight Connector 33">
            <a:extLst>
              <a:ext uri="{FF2B5EF4-FFF2-40B4-BE49-F238E27FC236}">
                <a16:creationId xmlns:a16="http://schemas.microsoft.com/office/drawing/2014/main" id="{624D17C8-E9C2-48A4-AA36-D7048A6CCC4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5891" y="2286000"/>
            <a:ext cx="0" cy="228600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17096237"/>
      </p:ext>
    </p:extLst>
  </p:cSld>
  <p:clrMapOvr>
    <a:overrideClrMapping bg1="dk1" tx1="lt1" bg2="dk2" tx2="lt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pPr>
              <a:buClr>
                <a:schemeClr val="accent1"/>
              </a:buClr>
            </a:pPr>
            <a:r>
              <a:rPr lang="en-GB" dirty="0">
                <a:solidFill>
                  <a:schemeClr val="bg1"/>
                </a:solidFill>
              </a:rPr>
              <a:t>Use cases</a:t>
            </a:r>
          </a:p>
        </p:txBody>
      </p:sp>
      <p:sp>
        <p:nvSpPr>
          <p:cNvPr id="8" name="Content Placeholder 7">
            <a:extLst>
              <a:ext uri="{FF2B5EF4-FFF2-40B4-BE49-F238E27FC236}">
                <a16:creationId xmlns:a16="http://schemas.microsoft.com/office/drawing/2014/main" id="{8DC36335-78B3-714A-B20A-0EDFA6349C79}"/>
              </a:ext>
            </a:extLst>
          </p:cNvPr>
          <p:cNvSpPr>
            <a:spLocks noGrp="1"/>
          </p:cNvSpPr>
          <p:nvPr>
            <p:ph idx="1"/>
          </p:nvPr>
        </p:nvSpPr>
        <p:spPr/>
        <p:txBody>
          <a:bodyPr>
            <a:normAutofit/>
          </a:bodyPr>
          <a:lstStyle/>
          <a:p>
            <a:r>
              <a:rPr lang="en-GB" dirty="0">
                <a:solidFill>
                  <a:schemeClr val="bg1"/>
                </a:solidFill>
              </a:rPr>
              <a:t>Messaging / Asynchronous communication</a:t>
            </a:r>
          </a:p>
          <a:p>
            <a:r>
              <a:rPr lang="en-GB" dirty="0">
                <a:solidFill>
                  <a:schemeClr val="bg1"/>
                </a:solidFill>
              </a:rPr>
              <a:t>Streaming</a:t>
            </a:r>
          </a:p>
          <a:p>
            <a:r>
              <a:rPr lang="en-GB" dirty="0">
                <a:solidFill>
                  <a:schemeClr val="bg1"/>
                </a:solidFill>
              </a:rPr>
              <a:t>Real-Time processing</a:t>
            </a:r>
          </a:p>
          <a:p>
            <a:r>
              <a:rPr lang="en-GB" dirty="0">
                <a:solidFill>
                  <a:schemeClr val="bg1"/>
                </a:solidFill>
              </a:rPr>
              <a:t>Metrics / Log aggregation</a:t>
            </a:r>
          </a:p>
          <a:p>
            <a:r>
              <a:rPr lang="en-GB" dirty="0">
                <a:solidFill>
                  <a:schemeClr val="bg1"/>
                </a:solidFill>
              </a:rPr>
              <a:t>CQRS / Event Sourcing</a:t>
            </a:r>
          </a:p>
          <a:p>
            <a:r>
              <a:rPr lang="en-GB" dirty="0">
                <a:solidFill>
                  <a:schemeClr val="bg1"/>
                </a:solidFill>
              </a:rPr>
              <a:t>Change Data Capture</a:t>
            </a:r>
          </a:p>
          <a:p>
            <a:r>
              <a:rPr lang="en-GB" dirty="0">
                <a:solidFill>
                  <a:schemeClr val="bg1"/>
                </a:solidFill>
              </a:rPr>
              <a:t>Geo-replication</a:t>
            </a:r>
          </a:p>
          <a:p>
            <a:endParaRPr lang="pl-PL" sz="2800" dirty="0">
              <a:solidFill>
                <a:schemeClr val="bg1"/>
              </a:solidFill>
            </a:endParaRPr>
          </a:p>
        </p:txBody>
      </p:sp>
    </p:spTree>
    <p:extLst>
      <p:ext uri="{BB962C8B-B14F-4D97-AF65-F5344CB8AC3E}">
        <p14:creationId xmlns:p14="http://schemas.microsoft.com/office/powerpoint/2010/main" val="2910481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pPr>
              <a:buClr>
                <a:schemeClr val="accent1"/>
              </a:buClr>
            </a:pPr>
            <a:r>
              <a:rPr lang="en-GB" dirty="0">
                <a:solidFill>
                  <a:schemeClr val="bg1"/>
                </a:solidFill>
              </a:rPr>
              <a:t>Messaging / Asynchronous communication</a:t>
            </a:r>
          </a:p>
        </p:txBody>
      </p:sp>
      <p:sp>
        <p:nvSpPr>
          <p:cNvPr id="8" name="Content Placeholder 7">
            <a:extLst>
              <a:ext uri="{FF2B5EF4-FFF2-40B4-BE49-F238E27FC236}">
                <a16:creationId xmlns:a16="http://schemas.microsoft.com/office/drawing/2014/main" id="{8DC36335-78B3-714A-B20A-0EDFA6349C79}"/>
              </a:ext>
            </a:extLst>
          </p:cNvPr>
          <p:cNvSpPr>
            <a:spLocks noGrp="1"/>
          </p:cNvSpPr>
          <p:nvPr>
            <p:ph idx="1"/>
          </p:nvPr>
        </p:nvSpPr>
        <p:spPr/>
        <p:txBody>
          <a:bodyPr>
            <a:normAutofit/>
          </a:bodyPr>
          <a:lstStyle/>
          <a:p>
            <a:r>
              <a:rPr lang="en-GB" dirty="0">
                <a:solidFill>
                  <a:schemeClr val="bg1"/>
                </a:solidFill>
              </a:rPr>
              <a:t>Services communicating by exchanging messages over messaging channels.</a:t>
            </a:r>
          </a:p>
          <a:p>
            <a:r>
              <a:rPr lang="en-GB" sz="2800" dirty="0">
                <a:solidFill>
                  <a:schemeClr val="bg1"/>
                </a:solidFill>
              </a:rPr>
              <a:t>Very common in microservices world</a:t>
            </a:r>
            <a:endParaRPr lang="pl-PL" sz="2800" dirty="0">
              <a:solidFill>
                <a:schemeClr val="bg1"/>
              </a:solidFill>
            </a:endParaRPr>
          </a:p>
          <a:p>
            <a:r>
              <a:rPr lang="pl-PL" sz="2800" dirty="0">
                <a:solidFill>
                  <a:schemeClr val="bg1"/>
                </a:solidFill>
              </a:rPr>
              <a:t>Kafka </a:t>
            </a:r>
            <a:r>
              <a:rPr lang="pl-PL" sz="2800" dirty="0" err="1">
                <a:solidFill>
                  <a:schemeClr val="bg1"/>
                </a:solidFill>
              </a:rPr>
              <a:t>main</a:t>
            </a:r>
            <a:r>
              <a:rPr lang="pl-PL" sz="2800" dirty="0">
                <a:solidFill>
                  <a:schemeClr val="bg1"/>
                </a:solidFill>
              </a:rPr>
              <a:t> </a:t>
            </a:r>
            <a:r>
              <a:rPr lang="pl-PL" sz="2800" dirty="0" err="1">
                <a:solidFill>
                  <a:schemeClr val="bg1"/>
                </a:solidFill>
              </a:rPr>
              <a:t>use</a:t>
            </a:r>
            <a:r>
              <a:rPr lang="pl-PL" sz="2800" dirty="0">
                <a:solidFill>
                  <a:schemeClr val="bg1"/>
                </a:solidFill>
              </a:rPr>
              <a:t> </a:t>
            </a:r>
            <a:r>
              <a:rPr lang="pl-PL" sz="2800" dirty="0" err="1">
                <a:solidFill>
                  <a:schemeClr val="bg1"/>
                </a:solidFill>
              </a:rPr>
              <a:t>case</a:t>
            </a:r>
            <a:r>
              <a:rPr lang="pl-PL" sz="2800" dirty="0">
                <a:solidFill>
                  <a:schemeClr val="bg1"/>
                </a:solidFill>
              </a:rPr>
              <a:t> – </a:t>
            </a:r>
            <a:r>
              <a:rPr lang="pl-PL" sz="2800" dirty="0" err="1">
                <a:solidFill>
                  <a:schemeClr val="bg1"/>
                </a:solidFill>
              </a:rPr>
              <a:t>send</a:t>
            </a:r>
            <a:r>
              <a:rPr lang="pl-PL" sz="2800" dirty="0">
                <a:solidFill>
                  <a:schemeClr val="bg1"/>
                </a:solidFill>
              </a:rPr>
              <a:t> </a:t>
            </a:r>
            <a:r>
              <a:rPr lang="pl-PL" sz="2800" dirty="0" err="1">
                <a:solidFill>
                  <a:schemeClr val="bg1"/>
                </a:solidFill>
              </a:rPr>
              <a:t>receive</a:t>
            </a:r>
            <a:r>
              <a:rPr lang="pl-PL" sz="2800" dirty="0">
                <a:solidFill>
                  <a:schemeClr val="bg1"/>
                </a:solidFill>
              </a:rPr>
              <a:t> </a:t>
            </a:r>
            <a:r>
              <a:rPr lang="pl-PL" sz="2800" dirty="0" err="1">
                <a:solidFill>
                  <a:schemeClr val="bg1"/>
                </a:solidFill>
              </a:rPr>
              <a:t>messages</a:t>
            </a:r>
            <a:r>
              <a:rPr lang="pl-PL" sz="2800" dirty="0">
                <a:solidFill>
                  <a:schemeClr val="bg1"/>
                </a:solidFill>
              </a:rPr>
              <a:t> in </a:t>
            </a:r>
            <a:r>
              <a:rPr lang="pl-PL" sz="2800" dirty="0" err="1">
                <a:solidFill>
                  <a:schemeClr val="bg1"/>
                </a:solidFill>
              </a:rPr>
              <a:t>publish-subscribe</a:t>
            </a:r>
            <a:r>
              <a:rPr lang="pl-PL" sz="2800" dirty="0">
                <a:solidFill>
                  <a:schemeClr val="bg1"/>
                </a:solidFill>
              </a:rPr>
              <a:t> model</a:t>
            </a:r>
            <a:endParaRPr lang="pl-PL" dirty="0">
              <a:solidFill>
                <a:schemeClr val="bg1"/>
              </a:solidFill>
            </a:endParaRPr>
          </a:p>
          <a:p>
            <a:r>
              <a:rPr lang="pl-PL" sz="2800" dirty="0" err="1">
                <a:solidFill>
                  <a:schemeClr val="bg1"/>
                </a:solidFill>
              </a:rPr>
              <a:t>If</a:t>
            </a:r>
            <a:r>
              <a:rPr lang="pl-PL" sz="2800" dirty="0">
                <a:solidFill>
                  <a:schemeClr val="bg1"/>
                </a:solidFill>
              </a:rPr>
              <a:t> we </a:t>
            </a:r>
            <a:r>
              <a:rPr lang="pl-PL" sz="2800" dirty="0" err="1">
                <a:solidFill>
                  <a:schemeClr val="bg1"/>
                </a:solidFill>
              </a:rPr>
              <a:t>would</a:t>
            </a:r>
            <a:r>
              <a:rPr lang="pl-PL" sz="2800" dirty="0">
                <a:solidFill>
                  <a:schemeClr val="bg1"/>
                </a:solidFill>
              </a:rPr>
              <a:t> </a:t>
            </a:r>
            <a:r>
              <a:rPr lang="pl-PL" sz="2800" dirty="0" err="1">
                <a:solidFill>
                  <a:schemeClr val="bg1"/>
                </a:solidFill>
              </a:rPr>
              <a:t>like</a:t>
            </a:r>
            <a:r>
              <a:rPr lang="pl-PL" sz="2800" dirty="0">
                <a:solidFill>
                  <a:schemeClr val="bg1"/>
                </a:solidFill>
              </a:rPr>
              <a:t> to </a:t>
            </a:r>
            <a:r>
              <a:rPr lang="pl-PL" sz="2800" dirty="0" err="1">
                <a:solidFill>
                  <a:schemeClr val="bg1"/>
                </a:solidFill>
              </a:rPr>
              <a:t>send</a:t>
            </a:r>
            <a:r>
              <a:rPr lang="pl-PL" sz="2800" dirty="0">
                <a:solidFill>
                  <a:schemeClr val="bg1"/>
                </a:solidFill>
              </a:rPr>
              <a:t> the </a:t>
            </a:r>
            <a:r>
              <a:rPr lang="pl-PL" sz="2800" dirty="0" err="1">
                <a:solidFill>
                  <a:schemeClr val="bg1"/>
                </a:solidFill>
              </a:rPr>
              <a:t>mes</a:t>
            </a:r>
            <a:r>
              <a:rPr lang="pl-PL" dirty="0" err="1">
                <a:solidFill>
                  <a:schemeClr val="bg1"/>
                </a:solidFill>
              </a:rPr>
              <a:t>sage</a:t>
            </a:r>
            <a:r>
              <a:rPr lang="pl-PL" dirty="0">
                <a:solidFill>
                  <a:schemeClr val="bg1"/>
                </a:solidFill>
              </a:rPr>
              <a:t>/event to </a:t>
            </a:r>
            <a:r>
              <a:rPr lang="pl-PL" dirty="0" err="1">
                <a:solidFill>
                  <a:schemeClr val="bg1"/>
                </a:solidFill>
              </a:rPr>
              <a:t>other</a:t>
            </a:r>
            <a:r>
              <a:rPr lang="pl-PL" dirty="0">
                <a:solidFill>
                  <a:schemeClr val="bg1"/>
                </a:solidFill>
              </a:rPr>
              <a:t> system/service we </a:t>
            </a:r>
            <a:r>
              <a:rPr lang="pl-PL" dirty="0" err="1">
                <a:solidFill>
                  <a:schemeClr val="bg1"/>
                </a:solidFill>
              </a:rPr>
              <a:t>use</a:t>
            </a:r>
            <a:r>
              <a:rPr lang="pl-PL" dirty="0">
                <a:solidFill>
                  <a:schemeClr val="bg1"/>
                </a:solidFill>
              </a:rPr>
              <a:t> </a:t>
            </a:r>
            <a:r>
              <a:rPr lang="pl-PL" dirty="0" err="1">
                <a:solidFill>
                  <a:schemeClr val="bg1"/>
                </a:solidFill>
              </a:rPr>
              <a:t>producer</a:t>
            </a:r>
            <a:endParaRPr lang="pl-PL" dirty="0">
              <a:solidFill>
                <a:schemeClr val="bg1"/>
              </a:solidFill>
            </a:endParaRPr>
          </a:p>
          <a:p>
            <a:r>
              <a:rPr lang="pl-PL" sz="2800" dirty="0" err="1">
                <a:solidFill>
                  <a:schemeClr val="bg1"/>
                </a:solidFill>
              </a:rPr>
              <a:t>If</a:t>
            </a:r>
            <a:r>
              <a:rPr lang="pl-PL" sz="2800" dirty="0">
                <a:solidFill>
                  <a:schemeClr val="bg1"/>
                </a:solidFill>
              </a:rPr>
              <a:t> we </a:t>
            </a:r>
            <a:r>
              <a:rPr lang="pl-PL" sz="2800" dirty="0" err="1">
                <a:solidFill>
                  <a:schemeClr val="bg1"/>
                </a:solidFill>
              </a:rPr>
              <a:t>would</a:t>
            </a:r>
            <a:r>
              <a:rPr lang="pl-PL" sz="2800" dirty="0">
                <a:solidFill>
                  <a:schemeClr val="bg1"/>
                </a:solidFill>
              </a:rPr>
              <a:t> </a:t>
            </a:r>
            <a:r>
              <a:rPr lang="pl-PL" sz="2800" dirty="0" err="1">
                <a:solidFill>
                  <a:schemeClr val="bg1"/>
                </a:solidFill>
              </a:rPr>
              <a:t>like</a:t>
            </a:r>
            <a:r>
              <a:rPr lang="pl-PL" sz="2800" dirty="0">
                <a:solidFill>
                  <a:schemeClr val="bg1"/>
                </a:solidFill>
              </a:rPr>
              <a:t> to be </a:t>
            </a:r>
            <a:r>
              <a:rPr lang="pl-PL" sz="2800" dirty="0" err="1">
                <a:solidFill>
                  <a:schemeClr val="bg1"/>
                </a:solidFill>
              </a:rPr>
              <a:t>notify</a:t>
            </a:r>
            <a:r>
              <a:rPr lang="pl-PL" sz="2800" dirty="0">
                <a:solidFill>
                  <a:schemeClr val="bg1"/>
                </a:solidFill>
              </a:rPr>
              <a:t> </a:t>
            </a:r>
            <a:r>
              <a:rPr lang="pl-PL" sz="2800" dirty="0" err="1">
                <a:solidFill>
                  <a:schemeClr val="bg1"/>
                </a:solidFill>
              </a:rPr>
              <a:t>that</a:t>
            </a:r>
            <a:r>
              <a:rPr lang="pl-PL" sz="2800" dirty="0">
                <a:solidFill>
                  <a:schemeClr val="bg1"/>
                </a:solidFill>
              </a:rPr>
              <a:t> </a:t>
            </a:r>
            <a:r>
              <a:rPr lang="pl-PL" sz="2800" dirty="0" err="1">
                <a:solidFill>
                  <a:schemeClr val="bg1"/>
                </a:solidFill>
              </a:rPr>
              <a:t>message</a:t>
            </a:r>
            <a:r>
              <a:rPr lang="pl-PL" sz="2800" dirty="0">
                <a:solidFill>
                  <a:schemeClr val="bg1"/>
                </a:solidFill>
              </a:rPr>
              <a:t> </a:t>
            </a:r>
            <a:r>
              <a:rPr lang="pl-PL" sz="2800" dirty="0" err="1">
                <a:solidFill>
                  <a:schemeClr val="bg1"/>
                </a:solidFill>
              </a:rPr>
              <a:t>appears</a:t>
            </a:r>
            <a:r>
              <a:rPr lang="pl-PL" sz="2800" dirty="0">
                <a:solidFill>
                  <a:schemeClr val="bg1"/>
                </a:solidFill>
              </a:rPr>
              <a:t> in </a:t>
            </a:r>
            <a:r>
              <a:rPr lang="pl-PL" sz="2800" dirty="0" err="1">
                <a:solidFill>
                  <a:schemeClr val="bg1"/>
                </a:solidFill>
              </a:rPr>
              <a:t>topic</a:t>
            </a:r>
            <a:r>
              <a:rPr lang="pl-PL" sz="2800" dirty="0">
                <a:solidFill>
                  <a:schemeClr val="bg1"/>
                </a:solidFill>
              </a:rPr>
              <a:t> – we </a:t>
            </a:r>
            <a:r>
              <a:rPr lang="pl-PL" sz="2800" dirty="0" err="1">
                <a:solidFill>
                  <a:schemeClr val="bg1"/>
                </a:solidFill>
              </a:rPr>
              <a:t>use</a:t>
            </a:r>
            <a:r>
              <a:rPr lang="pl-PL" sz="2800" dirty="0">
                <a:solidFill>
                  <a:schemeClr val="bg1"/>
                </a:solidFill>
              </a:rPr>
              <a:t> </a:t>
            </a:r>
            <a:r>
              <a:rPr lang="pl-PL" sz="2800" dirty="0" err="1">
                <a:solidFill>
                  <a:schemeClr val="bg1"/>
                </a:solidFill>
              </a:rPr>
              <a:t>consumer</a:t>
            </a:r>
            <a:endParaRPr lang="pl-PL" sz="2800" dirty="0">
              <a:solidFill>
                <a:schemeClr val="bg1"/>
              </a:solidFill>
            </a:endParaRPr>
          </a:p>
        </p:txBody>
      </p:sp>
    </p:spTree>
    <p:extLst>
      <p:ext uri="{BB962C8B-B14F-4D97-AF65-F5344CB8AC3E}">
        <p14:creationId xmlns:p14="http://schemas.microsoft.com/office/powerpoint/2010/main" val="1766955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en-GB" dirty="0">
                <a:solidFill>
                  <a:schemeClr val="bg1"/>
                </a:solidFill>
              </a:rPr>
              <a:t>Messaging / Asynchronous communication</a:t>
            </a:r>
          </a:p>
        </p:txBody>
      </p:sp>
      <p:sp>
        <p:nvSpPr>
          <p:cNvPr id="8" name="Content Placeholder 7">
            <a:extLst>
              <a:ext uri="{FF2B5EF4-FFF2-40B4-BE49-F238E27FC236}">
                <a16:creationId xmlns:a16="http://schemas.microsoft.com/office/drawing/2014/main" id="{8DC36335-78B3-714A-B20A-0EDFA6349C79}"/>
              </a:ext>
            </a:extLst>
          </p:cNvPr>
          <p:cNvSpPr>
            <a:spLocks noGrp="1"/>
          </p:cNvSpPr>
          <p:nvPr>
            <p:ph idx="1"/>
          </p:nvPr>
        </p:nvSpPr>
        <p:spPr/>
        <p:txBody>
          <a:bodyPr>
            <a:normAutofit/>
          </a:bodyPr>
          <a:lstStyle/>
          <a:p>
            <a:r>
              <a:rPr lang="en-GB" dirty="0">
                <a:solidFill>
                  <a:schemeClr val="bg1"/>
                </a:solidFill>
              </a:rPr>
              <a:t>There are several different styles of asynchronous communication:</a:t>
            </a:r>
          </a:p>
          <a:p>
            <a:pPr lvl="1"/>
            <a:r>
              <a:rPr lang="en-GB" dirty="0">
                <a:solidFill>
                  <a:schemeClr val="accent1"/>
                </a:solidFill>
              </a:rPr>
              <a:t>Request/response </a:t>
            </a:r>
            <a:r>
              <a:rPr lang="en-GB" dirty="0">
                <a:solidFill>
                  <a:schemeClr val="bg1"/>
                </a:solidFill>
              </a:rPr>
              <a:t>- a service sends a request message to a recipient and expects to receive a reply message promptly</a:t>
            </a:r>
          </a:p>
          <a:p>
            <a:pPr lvl="1"/>
            <a:r>
              <a:rPr lang="en-GB" dirty="0">
                <a:solidFill>
                  <a:schemeClr val="accent1"/>
                </a:solidFill>
              </a:rPr>
              <a:t>Notifications</a:t>
            </a:r>
            <a:r>
              <a:rPr lang="en-GB" dirty="0">
                <a:solidFill>
                  <a:schemeClr val="bg1"/>
                </a:solidFill>
              </a:rPr>
              <a:t> - a sender sends a message a recipient but does not expect a reply. Nor is one sent.</a:t>
            </a:r>
          </a:p>
          <a:p>
            <a:pPr lvl="1"/>
            <a:r>
              <a:rPr lang="en-GB" dirty="0">
                <a:solidFill>
                  <a:schemeClr val="accent1"/>
                </a:solidFill>
              </a:rPr>
              <a:t>Request/asynchronous response </a:t>
            </a:r>
            <a:r>
              <a:rPr lang="en-GB" dirty="0">
                <a:solidFill>
                  <a:schemeClr val="bg1"/>
                </a:solidFill>
              </a:rPr>
              <a:t>- a service sends a request message to a recipient and expects to receive a reply message eventually</a:t>
            </a:r>
          </a:p>
          <a:p>
            <a:pPr lvl="1"/>
            <a:r>
              <a:rPr lang="en-GB" dirty="0">
                <a:solidFill>
                  <a:schemeClr val="accent1"/>
                </a:solidFill>
              </a:rPr>
              <a:t>Publish/subscribe </a:t>
            </a:r>
            <a:r>
              <a:rPr lang="en-GB" dirty="0">
                <a:solidFill>
                  <a:schemeClr val="bg1"/>
                </a:solidFill>
              </a:rPr>
              <a:t>- a service publishes a message to zero or more recipients</a:t>
            </a:r>
          </a:p>
          <a:p>
            <a:pPr lvl="1"/>
            <a:r>
              <a:rPr lang="en-GB" dirty="0">
                <a:solidFill>
                  <a:schemeClr val="accent1"/>
                </a:solidFill>
              </a:rPr>
              <a:t>Publish/asynchronous response </a:t>
            </a:r>
            <a:r>
              <a:rPr lang="en-GB" dirty="0">
                <a:solidFill>
                  <a:schemeClr val="bg1"/>
                </a:solidFill>
              </a:rPr>
              <a:t>- a service publishes a request to one or recipients, some of whom send back a reply</a:t>
            </a:r>
          </a:p>
          <a:p>
            <a:endParaRPr lang="pl-PL" sz="2800" dirty="0">
              <a:solidFill>
                <a:schemeClr val="bg1"/>
              </a:solidFill>
            </a:endParaRPr>
          </a:p>
        </p:txBody>
      </p:sp>
    </p:spTree>
    <p:extLst>
      <p:ext uri="{BB962C8B-B14F-4D97-AF65-F5344CB8AC3E}">
        <p14:creationId xmlns:p14="http://schemas.microsoft.com/office/powerpoint/2010/main" val="329454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en-GB" dirty="0">
                <a:solidFill>
                  <a:schemeClr val="bg1"/>
                </a:solidFill>
              </a:rPr>
              <a:t>Asynchronous communication - benefits</a:t>
            </a:r>
          </a:p>
        </p:txBody>
      </p:sp>
      <p:sp>
        <p:nvSpPr>
          <p:cNvPr id="8" name="Content Placeholder 7">
            <a:extLst>
              <a:ext uri="{FF2B5EF4-FFF2-40B4-BE49-F238E27FC236}">
                <a16:creationId xmlns:a16="http://schemas.microsoft.com/office/drawing/2014/main" id="{8DC36335-78B3-714A-B20A-0EDFA6349C79}"/>
              </a:ext>
            </a:extLst>
          </p:cNvPr>
          <p:cNvSpPr>
            <a:spLocks noGrp="1"/>
          </p:cNvSpPr>
          <p:nvPr>
            <p:ph idx="1"/>
          </p:nvPr>
        </p:nvSpPr>
        <p:spPr/>
        <p:txBody>
          <a:bodyPr>
            <a:normAutofit/>
          </a:bodyPr>
          <a:lstStyle/>
          <a:p>
            <a:r>
              <a:rPr lang="en-GB" dirty="0">
                <a:solidFill>
                  <a:schemeClr val="bg1"/>
                </a:solidFill>
              </a:rPr>
              <a:t>Loose runtime coupling since it decouples the message sender from the consumer</a:t>
            </a:r>
          </a:p>
          <a:p>
            <a:r>
              <a:rPr lang="en-GB" dirty="0">
                <a:solidFill>
                  <a:schemeClr val="bg1"/>
                </a:solidFill>
              </a:rPr>
              <a:t>Improved availability since the message broker buffers messages until the consumer is able to process them</a:t>
            </a:r>
          </a:p>
          <a:p>
            <a:r>
              <a:rPr lang="en-GB" dirty="0">
                <a:solidFill>
                  <a:schemeClr val="bg1"/>
                </a:solidFill>
              </a:rPr>
              <a:t>Supports a variety of communication patterns including request/reply, notifications, request/async response, publish/subscribe, publish/async response etc</a:t>
            </a:r>
          </a:p>
        </p:txBody>
      </p:sp>
    </p:spTree>
    <p:extLst>
      <p:ext uri="{BB962C8B-B14F-4D97-AF65-F5344CB8AC3E}">
        <p14:creationId xmlns:p14="http://schemas.microsoft.com/office/powerpoint/2010/main" val="558328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en-GB" dirty="0">
                <a:solidFill>
                  <a:schemeClr val="bg1"/>
                </a:solidFill>
              </a:rPr>
              <a:t>Asynchronous communication - cons</a:t>
            </a:r>
          </a:p>
        </p:txBody>
      </p:sp>
      <p:sp>
        <p:nvSpPr>
          <p:cNvPr id="8" name="Content Placeholder 7">
            <a:extLst>
              <a:ext uri="{FF2B5EF4-FFF2-40B4-BE49-F238E27FC236}">
                <a16:creationId xmlns:a16="http://schemas.microsoft.com/office/drawing/2014/main" id="{8DC36335-78B3-714A-B20A-0EDFA6349C79}"/>
              </a:ext>
            </a:extLst>
          </p:cNvPr>
          <p:cNvSpPr>
            <a:spLocks noGrp="1"/>
          </p:cNvSpPr>
          <p:nvPr>
            <p:ph idx="1"/>
          </p:nvPr>
        </p:nvSpPr>
        <p:spPr/>
        <p:txBody>
          <a:bodyPr>
            <a:normAutofit/>
          </a:bodyPr>
          <a:lstStyle/>
          <a:p>
            <a:r>
              <a:rPr lang="en-GB" dirty="0">
                <a:solidFill>
                  <a:schemeClr val="bg1"/>
                </a:solidFill>
              </a:rPr>
              <a:t>Additional complexity of message broker, which must be highly available</a:t>
            </a:r>
          </a:p>
          <a:p>
            <a:r>
              <a:rPr lang="en-GB" dirty="0">
                <a:solidFill>
                  <a:schemeClr val="bg1"/>
                </a:solidFill>
              </a:rPr>
              <a:t>Request/reply-style communication is more complex</a:t>
            </a:r>
          </a:p>
          <a:p>
            <a:r>
              <a:rPr lang="en-GB" dirty="0">
                <a:solidFill>
                  <a:schemeClr val="bg1"/>
                </a:solidFill>
              </a:rPr>
              <a:t>Harder to test – i.e. think about isolation in E2E tests</a:t>
            </a:r>
            <a:br>
              <a:rPr lang="en-GB" dirty="0">
                <a:solidFill>
                  <a:schemeClr val="bg1"/>
                </a:solidFill>
              </a:rPr>
            </a:br>
            <a:endParaRPr lang="pl-PL" dirty="0">
              <a:solidFill>
                <a:schemeClr val="bg1"/>
              </a:solidFill>
            </a:endParaRPr>
          </a:p>
        </p:txBody>
      </p:sp>
    </p:spTree>
    <p:extLst>
      <p:ext uri="{BB962C8B-B14F-4D97-AF65-F5344CB8AC3E}">
        <p14:creationId xmlns:p14="http://schemas.microsoft.com/office/powerpoint/2010/main" val="2817951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en-GB" dirty="0">
                <a:solidFill>
                  <a:schemeClr val="bg1"/>
                </a:solidFill>
              </a:rPr>
              <a:t>Messaging / Asynchronous communication - examples</a:t>
            </a:r>
          </a:p>
        </p:txBody>
      </p:sp>
      <p:sp>
        <p:nvSpPr>
          <p:cNvPr id="8" name="Content Placeholder 7">
            <a:extLst>
              <a:ext uri="{FF2B5EF4-FFF2-40B4-BE49-F238E27FC236}">
                <a16:creationId xmlns:a16="http://schemas.microsoft.com/office/drawing/2014/main" id="{8DC36335-78B3-714A-B20A-0EDFA6349C79}"/>
              </a:ext>
            </a:extLst>
          </p:cNvPr>
          <p:cNvSpPr>
            <a:spLocks noGrp="1"/>
          </p:cNvSpPr>
          <p:nvPr>
            <p:ph idx="1"/>
          </p:nvPr>
        </p:nvSpPr>
        <p:spPr/>
        <p:txBody>
          <a:bodyPr>
            <a:normAutofit/>
          </a:bodyPr>
          <a:lstStyle/>
          <a:p>
            <a:r>
              <a:rPr lang="pl-PL" dirty="0" err="1">
                <a:solidFill>
                  <a:schemeClr val="bg1"/>
                </a:solidFill>
              </a:rPr>
              <a:t>Communication</a:t>
            </a:r>
            <a:r>
              <a:rPr lang="pl-PL" dirty="0">
                <a:solidFill>
                  <a:schemeClr val="bg1"/>
                </a:solidFill>
              </a:rPr>
              <a:t> in </a:t>
            </a:r>
            <a:r>
              <a:rPr lang="pl-PL" dirty="0" err="1">
                <a:solidFill>
                  <a:schemeClr val="bg1"/>
                </a:solidFill>
              </a:rPr>
              <a:t>microservices</a:t>
            </a:r>
            <a:endParaRPr lang="pl-PL" dirty="0">
              <a:solidFill>
                <a:schemeClr val="bg1"/>
              </a:solidFill>
            </a:endParaRPr>
          </a:p>
          <a:p>
            <a:r>
              <a:rPr lang="pl-PL" dirty="0" err="1">
                <a:solidFill>
                  <a:schemeClr val="bg1"/>
                </a:solidFill>
              </a:rPr>
              <a:t>Offload</a:t>
            </a:r>
            <a:r>
              <a:rPr lang="pl-PL" dirty="0">
                <a:solidFill>
                  <a:schemeClr val="bg1"/>
                </a:solidFill>
              </a:rPr>
              <a:t> the </a:t>
            </a:r>
            <a:r>
              <a:rPr lang="pl-PL" dirty="0" err="1">
                <a:solidFill>
                  <a:schemeClr val="bg1"/>
                </a:solidFill>
              </a:rPr>
              <a:t>consumers</a:t>
            </a:r>
            <a:r>
              <a:rPr lang="pl-PL" dirty="0">
                <a:solidFill>
                  <a:schemeClr val="bg1"/>
                </a:solidFill>
              </a:rPr>
              <a:t> in </a:t>
            </a:r>
            <a:r>
              <a:rPr lang="pl-PL" dirty="0" err="1">
                <a:solidFill>
                  <a:schemeClr val="bg1"/>
                </a:solidFill>
              </a:rPr>
              <a:t>your</a:t>
            </a:r>
            <a:r>
              <a:rPr lang="pl-PL" dirty="0">
                <a:solidFill>
                  <a:schemeClr val="bg1"/>
                </a:solidFill>
              </a:rPr>
              <a:t> </a:t>
            </a:r>
            <a:r>
              <a:rPr lang="pl-PL" dirty="0" err="1">
                <a:solidFill>
                  <a:schemeClr val="bg1"/>
                </a:solidFill>
              </a:rPr>
              <a:t>systems</a:t>
            </a:r>
            <a:endParaRPr lang="pl-PL" dirty="0">
              <a:solidFill>
                <a:schemeClr val="bg1"/>
              </a:solidFill>
            </a:endParaRPr>
          </a:p>
          <a:p>
            <a:r>
              <a:rPr lang="pl-PL" dirty="0">
                <a:solidFill>
                  <a:schemeClr val="bg1"/>
                </a:solidFill>
              </a:rPr>
              <a:t>CQRS</a:t>
            </a:r>
          </a:p>
          <a:p>
            <a:r>
              <a:rPr lang="pl-PL" dirty="0">
                <a:solidFill>
                  <a:schemeClr val="bg1"/>
                </a:solidFill>
              </a:rPr>
              <a:t>Many </a:t>
            </a:r>
            <a:r>
              <a:rPr lang="pl-PL" dirty="0" err="1">
                <a:solidFill>
                  <a:schemeClr val="bg1"/>
                </a:solidFill>
              </a:rPr>
              <a:t>more</a:t>
            </a:r>
            <a:endParaRPr lang="pl-PL" dirty="0">
              <a:solidFill>
                <a:schemeClr val="bg1"/>
              </a:solidFill>
            </a:endParaRPr>
          </a:p>
        </p:txBody>
      </p:sp>
    </p:spTree>
    <p:extLst>
      <p:ext uri="{BB962C8B-B14F-4D97-AF65-F5344CB8AC3E}">
        <p14:creationId xmlns:p14="http://schemas.microsoft.com/office/powerpoint/2010/main" val="1728057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buClr>
                <a:schemeClr val="accent1"/>
              </a:buClr>
            </a:pPr>
            <a:r>
              <a:rPr lang="en-US" sz="3600" kern="1200">
                <a:solidFill>
                  <a:srgbClr val="FFFFFF"/>
                </a:solidFill>
                <a:latin typeface="+mj-lt"/>
                <a:ea typeface="+mj-ea"/>
                <a:cs typeface="+mj-cs"/>
              </a:rPr>
              <a:t>Streaming</a:t>
            </a:r>
          </a:p>
        </p:txBody>
      </p:sp>
      <p:pic>
        <p:nvPicPr>
          <p:cNvPr id="3" name="Content Placeholder 2" descr="Diagram&#10;&#10;Description automatically generated">
            <a:extLst>
              <a:ext uri="{FF2B5EF4-FFF2-40B4-BE49-F238E27FC236}">
                <a16:creationId xmlns:a16="http://schemas.microsoft.com/office/drawing/2014/main" id="{264EA881-3725-1445-B1CD-95A74F40DAFA}"/>
              </a:ext>
            </a:extLst>
          </p:cNvPr>
          <p:cNvPicPr>
            <a:picLocks noGrp="1" noChangeAspect="1"/>
          </p:cNvPicPr>
          <p:nvPr>
            <p:ph idx="1"/>
          </p:nvPr>
        </p:nvPicPr>
        <p:blipFill>
          <a:blip r:embed="rId2"/>
          <a:stretch>
            <a:fillRect/>
          </a:stretch>
        </p:blipFill>
        <p:spPr>
          <a:xfrm>
            <a:off x="4777316" y="927453"/>
            <a:ext cx="6780700" cy="5000764"/>
          </a:xfrm>
          <a:prstGeom prst="rect">
            <a:avLst/>
          </a:prstGeom>
        </p:spPr>
      </p:pic>
    </p:spTree>
    <p:extLst>
      <p:ext uri="{BB962C8B-B14F-4D97-AF65-F5344CB8AC3E}">
        <p14:creationId xmlns:p14="http://schemas.microsoft.com/office/powerpoint/2010/main" val="111907235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en-GB" dirty="0">
                <a:solidFill>
                  <a:schemeClr val="bg1"/>
                </a:solidFill>
              </a:rPr>
              <a:t>Streaming</a:t>
            </a:r>
          </a:p>
        </p:txBody>
      </p:sp>
      <p:sp>
        <p:nvSpPr>
          <p:cNvPr id="8" name="Content Placeholder 7">
            <a:extLst>
              <a:ext uri="{FF2B5EF4-FFF2-40B4-BE49-F238E27FC236}">
                <a16:creationId xmlns:a16="http://schemas.microsoft.com/office/drawing/2014/main" id="{8DC36335-78B3-714A-B20A-0EDFA6349C79}"/>
              </a:ext>
            </a:extLst>
          </p:cNvPr>
          <p:cNvSpPr>
            <a:spLocks noGrp="1"/>
          </p:cNvSpPr>
          <p:nvPr>
            <p:ph idx="1"/>
          </p:nvPr>
        </p:nvSpPr>
        <p:spPr/>
        <p:txBody>
          <a:bodyPr>
            <a:normAutofit/>
          </a:bodyPr>
          <a:lstStyle/>
          <a:p>
            <a:r>
              <a:rPr lang="pl-PL" sz="2800" dirty="0" err="1">
                <a:solidFill>
                  <a:schemeClr val="bg1"/>
                </a:solidFill>
              </a:rPr>
              <a:t>If</a:t>
            </a:r>
            <a:r>
              <a:rPr lang="pl-PL" sz="2800" dirty="0">
                <a:solidFill>
                  <a:schemeClr val="bg1"/>
                </a:solidFill>
              </a:rPr>
              <a:t> we </a:t>
            </a:r>
            <a:r>
              <a:rPr lang="pl-PL" sz="2800" dirty="0" err="1">
                <a:solidFill>
                  <a:schemeClr val="bg1"/>
                </a:solidFill>
              </a:rPr>
              <a:t>would</a:t>
            </a:r>
            <a:r>
              <a:rPr lang="pl-PL" sz="2800" dirty="0">
                <a:solidFill>
                  <a:schemeClr val="bg1"/>
                </a:solidFill>
              </a:rPr>
              <a:t> </a:t>
            </a:r>
            <a:r>
              <a:rPr lang="pl-PL" sz="2800" dirty="0" err="1">
                <a:solidFill>
                  <a:schemeClr val="bg1"/>
                </a:solidFill>
              </a:rPr>
              <a:t>like</a:t>
            </a:r>
            <a:r>
              <a:rPr lang="pl-PL" sz="2800" dirty="0">
                <a:solidFill>
                  <a:schemeClr val="bg1"/>
                </a:solidFill>
              </a:rPr>
              <a:t> to </a:t>
            </a:r>
            <a:r>
              <a:rPr lang="pl-PL" sz="2800" dirty="0" err="1">
                <a:solidFill>
                  <a:schemeClr val="bg1"/>
                </a:solidFill>
              </a:rPr>
              <a:t>switch</a:t>
            </a:r>
            <a:r>
              <a:rPr lang="pl-PL" sz="2800" dirty="0">
                <a:solidFill>
                  <a:schemeClr val="bg1"/>
                </a:solidFill>
              </a:rPr>
              <a:t> from </a:t>
            </a:r>
            <a:r>
              <a:rPr lang="pl-PL" sz="2800" dirty="0" err="1">
                <a:solidFill>
                  <a:schemeClr val="bg1"/>
                </a:solidFill>
              </a:rPr>
              <a:t>req</a:t>
            </a:r>
            <a:r>
              <a:rPr lang="pl-PL" sz="2800" dirty="0">
                <a:solidFill>
                  <a:schemeClr val="bg1"/>
                </a:solidFill>
              </a:rPr>
              <a:t>/</a:t>
            </a:r>
            <a:r>
              <a:rPr lang="pl-PL" sz="2800" dirty="0" err="1">
                <a:solidFill>
                  <a:schemeClr val="bg1"/>
                </a:solidFill>
              </a:rPr>
              <a:t>resp</a:t>
            </a:r>
            <a:r>
              <a:rPr lang="pl-PL" sz="2800" dirty="0">
                <a:solidFill>
                  <a:schemeClr val="bg1"/>
                </a:solidFill>
              </a:rPr>
              <a:t> model to </a:t>
            </a:r>
            <a:r>
              <a:rPr lang="pl-PL" sz="2800" dirty="0" err="1">
                <a:solidFill>
                  <a:schemeClr val="bg1"/>
                </a:solidFill>
              </a:rPr>
              <a:t>world</a:t>
            </a:r>
            <a:r>
              <a:rPr lang="pl-PL" sz="2800" dirty="0">
                <a:solidFill>
                  <a:schemeClr val="bg1"/>
                </a:solidFill>
              </a:rPr>
              <a:t> of </a:t>
            </a:r>
            <a:r>
              <a:rPr lang="pl-PL" sz="2800" dirty="0" err="1">
                <a:solidFill>
                  <a:schemeClr val="bg1"/>
                </a:solidFill>
              </a:rPr>
              <a:t>streams</a:t>
            </a:r>
            <a:endParaRPr lang="pl-PL" dirty="0">
              <a:solidFill>
                <a:schemeClr val="bg1"/>
              </a:solidFill>
            </a:endParaRPr>
          </a:p>
          <a:p>
            <a:r>
              <a:rPr lang="pl-PL" sz="2800" dirty="0" err="1">
                <a:solidFill>
                  <a:schemeClr val="bg1"/>
                </a:solidFill>
              </a:rPr>
              <a:t>Imme</a:t>
            </a:r>
            <a:r>
              <a:rPr lang="pl-PL" dirty="0" err="1">
                <a:solidFill>
                  <a:schemeClr val="bg1"/>
                </a:solidFill>
              </a:rPr>
              <a:t>diatelly</a:t>
            </a:r>
            <a:r>
              <a:rPr lang="pl-PL" dirty="0">
                <a:solidFill>
                  <a:schemeClr val="bg1"/>
                </a:solidFill>
              </a:rPr>
              <a:t> </a:t>
            </a:r>
            <a:r>
              <a:rPr lang="pl-PL" dirty="0" err="1">
                <a:solidFill>
                  <a:schemeClr val="bg1"/>
                </a:solidFill>
              </a:rPr>
              <a:t>propagate</a:t>
            </a:r>
            <a:r>
              <a:rPr lang="pl-PL" dirty="0">
                <a:solidFill>
                  <a:schemeClr val="bg1"/>
                </a:solidFill>
              </a:rPr>
              <a:t> event as </a:t>
            </a:r>
            <a:r>
              <a:rPr lang="pl-PL" dirty="0" err="1">
                <a:solidFill>
                  <a:schemeClr val="bg1"/>
                </a:solidFill>
              </a:rPr>
              <a:t>they</a:t>
            </a:r>
            <a:r>
              <a:rPr lang="pl-PL" dirty="0">
                <a:solidFill>
                  <a:schemeClr val="bg1"/>
                </a:solidFill>
              </a:rPr>
              <a:t> </a:t>
            </a:r>
            <a:r>
              <a:rPr lang="pl-PL" dirty="0" err="1">
                <a:solidFill>
                  <a:schemeClr val="bg1"/>
                </a:solidFill>
              </a:rPr>
              <a:t>occur</a:t>
            </a:r>
            <a:r>
              <a:rPr lang="pl-PL" dirty="0">
                <a:solidFill>
                  <a:schemeClr val="bg1"/>
                </a:solidFill>
              </a:rPr>
              <a:t> in </a:t>
            </a:r>
            <a:r>
              <a:rPr lang="pl-PL" dirty="0" err="1">
                <a:solidFill>
                  <a:schemeClr val="bg1"/>
                </a:solidFill>
              </a:rPr>
              <a:t>our</a:t>
            </a:r>
            <a:r>
              <a:rPr lang="pl-PL" dirty="0">
                <a:solidFill>
                  <a:schemeClr val="bg1"/>
                </a:solidFill>
              </a:rPr>
              <a:t> system</a:t>
            </a:r>
          </a:p>
          <a:p>
            <a:r>
              <a:rPr lang="pl-PL" dirty="0" err="1">
                <a:solidFill>
                  <a:schemeClr val="bg1"/>
                </a:solidFill>
              </a:rPr>
              <a:t>Fully</a:t>
            </a:r>
            <a:r>
              <a:rPr lang="pl-PL" dirty="0">
                <a:solidFill>
                  <a:schemeClr val="bg1"/>
                </a:solidFill>
              </a:rPr>
              <a:t> </a:t>
            </a:r>
            <a:r>
              <a:rPr lang="pl-PL" dirty="0" err="1">
                <a:solidFill>
                  <a:schemeClr val="bg1"/>
                </a:solidFill>
              </a:rPr>
              <a:t>async</a:t>
            </a:r>
            <a:r>
              <a:rPr lang="pl-PL" dirty="0">
                <a:solidFill>
                  <a:schemeClr val="bg1"/>
                </a:solidFill>
              </a:rPr>
              <a:t> </a:t>
            </a:r>
            <a:r>
              <a:rPr lang="pl-PL" dirty="0" err="1">
                <a:solidFill>
                  <a:schemeClr val="bg1"/>
                </a:solidFill>
              </a:rPr>
              <a:t>communication</a:t>
            </a:r>
            <a:endParaRPr lang="pl-PL" dirty="0">
              <a:solidFill>
                <a:schemeClr val="bg1"/>
              </a:solidFill>
            </a:endParaRPr>
          </a:p>
          <a:p>
            <a:r>
              <a:rPr lang="pl-PL" dirty="0" err="1">
                <a:solidFill>
                  <a:schemeClr val="bg1"/>
                </a:solidFill>
              </a:rPr>
              <a:t>Build</a:t>
            </a:r>
            <a:r>
              <a:rPr lang="pl-PL" dirty="0">
                <a:solidFill>
                  <a:schemeClr val="bg1"/>
                </a:solidFill>
              </a:rPr>
              <a:t> </a:t>
            </a:r>
            <a:r>
              <a:rPr lang="pl-PL" dirty="0" err="1">
                <a:solidFill>
                  <a:schemeClr val="bg1"/>
                </a:solidFill>
              </a:rPr>
              <a:t>materialized</a:t>
            </a:r>
            <a:r>
              <a:rPr lang="pl-PL" dirty="0">
                <a:solidFill>
                  <a:schemeClr val="bg1"/>
                </a:solidFill>
              </a:rPr>
              <a:t> </a:t>
            </a:r>
            <a:r>
              <a:rPr lang="pl-PL" dirty="0" err="1">
                <a:solidFill>
                  <a:schemeClr val="bg1"/>
                </a:solidFill>
              </a:rPr>
              <a:t>views</a:t>
            </a:r>
            <a:r>
              <a:rPr lang="pl-PL" dirty="0">
                <a:solidFill>
                  <a:schemeClr val="bg1"/>
                </a:solidFill>
              </a:rPr>
              <a:t> on top of </a:t>
            </a:r>
            <a:r>
              <a:rPr lang="pl-PL" dirty="0" err="1">
                <a:solidFill>
                  <a:schemeClr val="bg1"/>
                </a:solidFill>
              </a:rPr>
              <a:t>topics</a:t>
            </a:r>
            <a:endParaRPr lang="pl-PL" dirty="0">
              <a:solidFill>
                <a:schemeClr val="bg1"/>
              </a:solidFill>
            </a:endParaRPr>
          </a:p>
          <a:p>
            <a:endParaRPr lang="pl-PL" dirty="0">
              <a:solidFill>
                <a:schemeClr val="bg1"/>
              </a:solidFill>
            </a:endParaRPr>
          </a:p>
          <a:p>
            <a:endParaRPr lang="pl-PL" sz="2800" dirty="0">
              <a:solidFill>
                <a:schemeClr val="bg1"/>
              </a:solidFill>
            </a:endParaRPr>
          </a:p>
        </p:txBody>
      </p:sp>
    </p:spTree>
    <p:extLst>
      <p:ext uri="{BB962C8B-B14F-4D97-AF65-F5344CB8AC3E}">
        <p14:creationId xmlns:p14="http://schemas.microsoft.com/office/powerpoint/2010/main" val="1266782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2" descr="Diagram&#10;&#10;Description automatically generated">
            <a:extLst>
              <a:ext uri="{FF2B5EF4-FFF2-40B4-BE49-F238E27FC236}">
                <a16:creationId xmlns:a16="http://schemas.microsoft.com/office/drawing/2014/main" id="{28486D70-9B74-8F4B-99DE-56E816B465E5}"/>
              </a:ext>
            </a:extLst>
          </p:cNvPr>
          <p:cNvPicPr>
            <a:picLocks noGrp="1" noChangeAspect="1"/>
          </p:cNvPicPr>
          <p:nvPr>
            <p:ph idx="1"/>
          </p:nvPr>
        </p:nvPicPr>
        <p:blipFill>
          <a:blip r:embed="rId2"/>
          <a:stretch>
            <a:fillRect/>
          </a:stretch>
        </p:blipFill>
        <p:spPr>
          <a:xfrm>
            <a:off x="2319004" y="643466"/>
            <a:ext cx="7553991" cy="5571067"/>
          </a:xfrm>
          <a:prstGeom prst="rect">
            <a:avLst/>
          </a:prstGeom>
        </p:spPr>
      </p:pic>
    </p:spTree>
    <p:extLst>
      <p:ext uri="{BB962C8B-B14F-4D97-AF65-F5344CB8AC3E}">
        <p14:creationId xmlns:p14="http://schemas.microsoft.com/office/powerpoint/2010/main" val="34334060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5">
            <a:extLst>
              <a:ext uri="{FF2B5EF4-FFF2-40B4-BE49-F238E27FC236}">
                <a16:creationId xmlns:a16="http://schemas.microsoft.com/office/drawing/2014/main" id="{0D7B6173-1D58-48E2-83CF-37350F315F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2F36CA75-CFBF-4844-B719-8FE9EBADA9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3D4A84B9-E564-4DD0-97F8-DBF1C460C2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102382E0-0A09-46AE-B955-B911CAFE7F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7DE75D4A-0965-4973-BE75-DECCAC9A96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26" name="Picture 25">
            <a:extLst>
              <a:ext uri="{FF2B5EF4-FFF2-40B4-BE49-F238E27FC236}">
                <a16:creationId xmlns:a16="http://schemas.microsoft.com/office/drawing/2014/main" id="{4A599609-F5C2-4A0B-A992-913F814A631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40000"/>
            <a:extLst>
              <a:ext uri="{28A0092B-C50C-407E-A947-70E740481C1C}">
                <a14:useLocalDpi xmlns:a14="http://schemas.microsoft.com/office/drawing/2010/main" val="0"/>
              </a:ext>
            </a:extLst>
          </a:blip>
          <a:stretch>
            <a:fillRect/>
          </a:stretch>
        </p:blipFill>
        <p:spPr>
          <a:xfrm>
            <a:off x="5414" y="0"/>
            <a:ext cx="12181172" cy="6858000"/>
          </a:xfrm>
          <a:prstGeom prst="rect">
            <a:avLst/>
          </a:prstGeom>
        </p:spPr>
      </p:pic>
      <p:pic>
        <p:nvPicPr>
          <p:cNvPr id="11" name="Picture 10" descr="A picture containing text, different, colorful, shop&#10;&#10;Description automatically generated">
            <a:extLst>
              <a:ext uri="{FF2B5EF4-FFF2-40B4-BE49-F238E27FC236}">
                <a16:creationId xmlns:a16="http://schemas.microsoft.com/office/drawing/2014/main" id="{66903990-61FF-7248-B634-BA13BA50B5AF}"/>
              </a:ext>
            </a:extLst>
          </p:cNvPr>
          <p:cNvPicPr>
            <a:picLocks noChangeAspect="1"/>
          </p:cNvPicPr>
          <p:nvPr/>
        </p:nvPicPr>
        <p:blipFill rotWithShape="1">
          <a:blip r:embed="rId3">
            <a:alphaModFix amt="60000"/>
          </a:blip>
          <a:srcRect t="14434" r="-1" b="11534"/>
          <a:stretch/>
        </p:blipFill>
        <p:spPr>
          <a:xfrm>
            <a:off x="20" y="10"/>
            <a:ext cx="12188932" cy="6857990"/>
          </a:xfrm>
          <a:prstGeom prst="rect">
            <a:avLst/>
          </a:prstGeom>
        </p:spPr>
      </p:pic>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a:xfrm>
            <a:off x="1191965" y="1453438"/>
            <a:ext cx="9801854" cy="2790331"/>
          </a:xfrm>
        </p:spPr>
        <p:txBody>
          <a:bodyPr vert="horz" lIns="91440" tIns="45720" rIns="91440" bIns="45720" rtlCol="0" anchor="b">
            <a:normAutofit/>
          </a:bodyPr>
          <a:lstStyle/>
          <a:p>
            <a:pPr algn="ctr"/>
            <a:r>
              <a:rPr lang="en-US" sz="4800" dirty="0">
                <a:solidFill>
                  <a:srgbClr val="FFFFFF"/>
                </a:solidFill>
              </a:rPr>
              <a:t>Materials: presentations, sources etc.</a:t>
            </a:r>
          </a:p>
        </p:txBody>
      </p:sp>
      <p:sp>
        <p:nvSpPr>
          <p:cNvPr id="9" name="TextBox 8">
            <a:extLst>
              <a:ext uri="{FF2B5EF4-FFF2-40B4-BE49-F238E27FC236}">
                <a16:creationId xmlns:a16="http://schemas.microsoft.com/office/drawing/2014/main" id="{A9F033DC-DFFC-C44A-9ECC-3755E92B3770}"/>
              </a:ext>
            </a:extLst>
          </p:cNvPr>
          <p:cNvSpPr txBox="1"/>
          <p:nvPr/>
        </p:nvSpPr>
        <p:spPr>
          <a:xfrm>
            <a:off x="347000" y="4998077"/>
            <a:ext cx="11491784" cy="2614231"/>
          </a:xfrm>
          <a:prstGeom prst="rect">
            <a:avLst/>
          </a:prstGeom>
        </p:spPr>
        <p:txBody>
          <a:bodyPr vert="horz" lIns="91440" tIns="45720" rIns="91440" bIns="45720" rtlCol="0" anchor="t">
            <a:normAutofit/>
          </a:bodyPr>
          <a:lstStyle/>
          <a:p>
            <a:pPr algn="ctr">
              <a:lnSpc>
                <a:spcPct val="90000"/>
              </a:lnSpc>
              <a:spcAft>
                <a:spcPts val="600"/>
              </a:spcAft>
            </a:pPr>
            <a:r>
              <a:rPr lang="en-US" sz="3200" dirty="0">
                <a:solidFill>
                  <a:srgbClr val="FFFFFF"/>
                </a:solidFill>
              </a:rPr>
              <a:t>https://</a:t>
            </a:r>
            <a:r>
              <a:rPr lang="en-US" sz="3200" dirty="0" err="1">
                <a:solidFill>
                  <a:srgbClr val="FFFFFF"/>
                </a:solidFill>
              </a:rPr>
              <a:t>github.com</a:t>
            </a:r>
            <a:r>
              <a:rPr lang="en-US" sz="3200" dirty="0">
                <a:solidFill>
                  <a:srgbClr val="FFFFFF"/>
                </a:solidFill>
              </a:rPr>
              <a:t>/</a:t>
            </a:r>
            <a:r>
              <a:rPr lang="en-US" sz="3200" dirty="0" err="1">
                <a:solidFill>
                  <a:srgbClr val="FFFFFF"/>
                </a:solidFill>
              </a:rPr>
              <a:t>mateuszdyminski</a:t>
            </a:r>
            <a:r>
              <a:rPr lang="en-US" sz="3200" dirty="0">
                <a:solidFill>
                  <a:srgbClr val="FFFFFF"/>
                </a:solidFill>
              </a:rPr>
              <a:t>/</a:t>
            </a:r>
            <a:r>
              <a:rPr lang="en-US" sz="3200" dirty="0" err="1">
                <a:solidFill>
                  <a:srgbClr val="FFFFFF"/>
                </a:solidFill>
              </a:rPr>
              <a:t>dist</a:t>
            </a:r>
            <a:r>
              <a:rPr lang="en-US" sz="3200" dirty="0">
                <a:solidFill>
                  <a:srgbClr val="FFFFFF"/>
                </a:solidFill>
              </a:rPr>
              <a:t>-messaging-workshop</a:t>
            </a:r>
          </a:p>
        </p:txBody>
      </p:sp>
      <p:sp>
        <p:nvSpPr>
          <p:cNvPr id="6" name="Rectangle 5">
            <a:extLst>
              <a:ext uri="{FF2B5EF4-FFF2-40B4-BE49-F238E27FC236}">
                <a16:creationId xmlns:a16="http://schemas.microsoft.com/office/drawing/2014/main" id="{40F73407-375D-5E4F-85FF-E0A287D2FDAE}"/>
              </a:ext>
            </a:extLst>
          </p:cNvPr>
          <p:cNvSpPr/>
          <p:nvPr/>
        </p:nvSpPr>
        <p:spPr>
          <a:xfrm>
            <a:off x="618063" y="4856921"/>
            <a:ext cx="9565028" cy="1249240"/>
          </a:xfrm>
          <a:prstGeom prst="rect">
            <a:avLst/>
          </a:prstGeom>
        </p:spPr>
        <p:txBody>
          <a:bodyPr vert="horz" lIns="91440" tIns="45720" rIns="91440" bIns="45720" rtlCol="0">
            <a:normAutofit/>
          </a:bodyPr>
          <a:lstStyle/>
          <a:p>
            <a:pPr>
              <a:lnSpc>
                <a:spcPct val="90000"/>
              </a:lnSpc>
              <a:spcAft>
                <a:spcPts val="600"/>
              </a:spcAft>
            </a:pPr>
            <a:endParaRPr lang="en-US" sz="3600" dirty="0"/>
          </a:p>
        </p:txBody>
      </p:sp>
    </p:spTree>
    <p:extLst>
      <p:ext uri="{BB962C8B-B14F-4D97-AF65-F5344CB8AC3E}">
        <p14:creationId xmlns:p14="http://schemas.microsoft.com/office/powerpoint/2010/main" val="322885099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en-GB" dirty="0">
                <a:solidFill>
                  <a:schemeClr val="bg1"/>
                </a:solidFill>
              </a:rPr>
              <a:t>Streaming</a:t>
            </a:r>
          </a:p>
        </p:txBody>
      </p:sp>
      <p:sp>
        <p:nvSpPr>
          <p:cNvPr id="8" name="Content Placeholder 7">
            <a:extLst>
              <a:ext uri="{FF2B5EF4-FFF2-40B4-BE49-F238E27FC236}">
                <a16:creationId xmlns:a16="http://schemas.microsoft.com/office/drawing/2014/main" id="{8DC36335-78B3-714A-B20A-0EDFA6349C79}"/>
              </a:ext>
            </a:extLst>
          </p:cNvPr>
          <p:cNvSpPr>
            <a:spLocks noGrp="1"/>
          </p:cNvSpPr>
          <p:nvPr>
            <p:ph idx="1"/>
          </p:nvPr>
        </p:nvSpPr>
        <p:spPr/>
        <p:txBody>
          <a:bodyPr>
            <a:normAutofit/>
          </a:bodyPr>
          <a:lstStyle/>
          <a:p>
            <a:r>
              <a:rPr lang="pl-PL" dirty="0">
                <a:solidFill>
                  <a:schemeClr val="bg1"/>
                </a:solidFill>
              </a:rPr>
              <a:t>Kafka </a:t>
            </a:r>
            <a:r>
              <a:rPr lang="pl-PL" dirty="0" err="1">
                <a:solidFill>
                  <a:schemeClr val="bg1"/>
                </a:solidFill>
              </a:rPr>
              <a:t>has</a:t>
            </a:r>
            <a:r>
              <a:rPr lang="pl-PL" dirty="0">
                <a:solidFill>
                  <a:schemeClr val="bg1"/>
                </a:solidFill>
              </a:rPr>
              <a:t> </a:t>
            </a:r>
            <a:r>
              <a:rPr lang="pl-PL" dirty="0" err="1">
                <a:solidFill>
                  <a:schemeClr val="bg1"/>
                </a:solidFill>
              </a:rPr>
              <a:t>build</a:t>
            </a:r>
            <a:r>
              <a:rPr lang="pl-PL" dirty="0">
                <a:solidFill>
                  <a:schemeClr val="bg1"/>
                </a:solidFill>
              </a:rPr>
              <a:t>-in API for </a:t>
            </a:r>
            <a:r>
              <a:rPr lang="pl-PL" dirty="0" err="1">
                <a:solidFill>
                  <a:schemeClr val="bg1"/>
                </a:solidFill>
              </a:rPr>
              <a:t>that</a:t>
            </a:r>
            <a:r>
              <a:rPr lang="pl-PL" dirty="0">
                <a:solidFill>
                  <a:schemeClr val="bg1"/>
                </a:solidFill>
              </a:rPr>
              <a:t>!</a:t>
            </a:r>
          </a:p>
          <a:p>
            <a:r>
              <a:rPr lang="pl-PL" dirty="0" err="1">
                <a:solidFill>
                  <a:schemeClr val="bg1"/>
                </a:solidFill>
              </a:rPr>
              <a:t>Processor</a:t>
            </a:r>
            <a:r>
              <a:rPr lang="pl-PL" dirty="0">
                <a:solidFill>
                  <a:schemeClr val="bg1"/>
                </a:solidFill>
              </a:rPr>
              <a:t>, </a:t>
            </a:r>
            <a:r>
              <a:rPr lang="pl-PL" dirty="0" err="1">
                <a:solidFill>
                  <a:schemeClr val="bg1"/>
                </a:solidFill>
              </a:rPr>
              <a:t>KStream</a:t>
            </a:r>
            <a:r>
              <a:rPr lang="pl-PL" dirty="0">
                <a:solidFill>
                  <a:schemeClr val="bg1"/>
                </a:solidFill>
              </a:rPr>
              <a:t>, </a:t>
            </a:r>
            <a:r>
              <a:rPr lang="pl-PL" dirty="0" err="1">
                <a:solidFill>
                  <a:schemeClr val="bg1"/>
                </a:solidFill>
              </a:rPr>
              <a:t>Ktables</a:t>
            </a:r>
            <a:r>
              <a:rPr lang="pl-PL" dirty="0">
                <a:solidFill>
                  <a:schemeClr val="bg1"/>
                </a:solidFill>
              </a:rPr>
              <a:t>, </a:t>
            </a:r>
            <a:r>
              <a:rPr lang="pl-PL" dirty="0" err="1">
                <a:solidFill>
                  <a:schemeClr val="bg1"/>
                </a:solidFill>
              </a:rPr>
              <a:t>GlobalKTable</a:t>
            </a:r>
            <a:r>
              <a:rPr lang="pl-PL" dirty="0">
                <a:solidFill>
                  <a:schemeClr val="bg1"/>
                </a:solidFill>
              </a:rPr>
              <a:t> </a:t>
            </a:r>
            <a:r>
              <a:rPr lang="pl-PL" dirty="0" err="1">
                <a:solidFill>
                  <a:schemeClr val="bg1"/>
                </a:solidFill>
              </a:rPr>
              <a:t>are</a:t>
            </a:r>
            <a:r>
              <a:rPr lang="pl-PL" dirty="0">
                <a:solidFill>
                  <a:schemeClr val="bg1"/>
                </a:solidFill>
              </a:rPr>
              <a:t> </a:t>
            </a:r>
            <a:r>
              <a:rPr lang="pl-PL" dirty="0" err="1">
                <a:solidFill>
                  <a:schemeClr val="bg1"/>
                </a:solidFill>
              </a:rPr>
              <a:t>your</a:t>
            </a:r>
            <a:r>
              <a:rPr lang="pl-PL" dirty="0">
                <a:solidFill>
                  <a:schemeClr val="bg1"/>
                </a:solidFill>
              </a:rPr>
              <a:t> </a:t>
            </a:r>
            <a:r>
              <a:rPr lang="pl-PL" dirty="0" err="1">
                <a:solidFill>
                  <a:schemeClr val="bg1"/>
                </a:solidFill>
              </a:rPr>
              <a:t>friends</a:t>
            </a:r>
            <a:endParaRPr lang="pl-PL" dirty="0">
              <a:solidFill>
                <a:schemeClr val="bg1"/>
              </a:solidFill>
            </a:endParaRPr>
          </a:p>
          <a:p>
            <a:r>
              <a:rPr lang="pl-PL" dirty="0" err="1">
                <a:solidFill>
                  <a:schemeClr val="bg1"/>
                </a:solidFill>
              </a:rPr>
              <a:t>You</a:t>
            </a:r>
            <a:r>
              <a:rPr lang="pl-PL" dirty="0">
                <a:solidFill>
                  <a:schemeClr val="bg1"/>
                </a:solidFill>
              </a:rPr>
              <a:t> </a:t>
            </a:r>
            <a:r>
              <a:rPr lang="pl-PL" dirty="0" err="1">
                <a:solidFill>
                  <a:schemeClr val="bg1"/>
                </a:solidFill>
              </a:rPr>
              <a:t>can</a:t>
            </a:r>
            <a:r>
              <a:rPr lang="pl-PL" dirty="0">
                <a:solidFill>
                  <a:schemeClr val="bg1"/>
                </a:solidFill>
              </a:rPr>
              <a:t> </a:t>
            </a:r>
            <a:r>
              <a:rPr lang="pl-PL" dirty="0" err="1">
                <a:solidFill>
                  <a:schemeClr val="bg1"/>
                </a:solidFill>
              </a:rPr>
              <a:t>build</a:t>
            </a:r>
            <a:r>
              <a:rPr lang="pl-PL" dirty="0">
                <a:solidFill>
                  <a:schemeClr val="bg1"/>
                </a:solidFill>
              </a:rPr>
              <a:t> </a:t>
            </a:r>
            <a:r>
              <a:rPr lang="pl-PL" dirty="0" err="1">
                <a:solidFill>
                  <a:schemeClr val="bg1"/>
                </a:solidFill>
              </a:rPr>
              <a:t>your</a:t>
            </a:r>
            <a:r>
              <a:rPr lang="pl-PL" dirty="0">
                <a:solidFill>
                  <a:schemeClr val="bg1"/>
                </a:solidFill>
              </a:rPr>
              <a:t> </a:t>
            </a:r>
            <a:r>
              <a:rPr lang="pl-PL" dirty="0" err="1">
                <a:solidFill>
                  <a:schemeClr val="bg1"/>
                </a:solidFill>
              </a:rPr>
              <a:t>application</a:t>
            </a:r>
            <a:r>
              <a:rPr lang="pl-PL" dirty="0">
                <a:solidFill>
                  <a:schemeClr val="bg1"/>
                </a:solidFill>
              </a:rPr>
              <a:t> </a:t>
            </a:r>
            <a:r>
              <a:rPr lang="pl-PL" dirty="0" err="1">
                <a:solidFill>
                  <a:schemeClr val="bg1"/>
                </a:solidFill>
              </a:rPr>
              <a:t>based</a:t>
            </a:r>
            <a:r>
              <a:rPr lang="pl-PL" dirty="0">
                <a:solidFill>
                  <a:schemeClr val="bg1"/>
                </a:solidFill>
              </a:rPr>
              <a:t> on </a:t>
            </a:r>
            <a:r>
              <a:rPr lang="pl-PL" dirty="0" err="1">
                <a:solidFill>
                  <a:schemeClr val="bg1"/>
                </a:solidFill>
              </a:rPr>
              <a:t>that</a:t>
            </a:r>
            <a:r>
              <a:rPr lang="pl-PL" dirty="0">
                <a:solidFill>
                  <a:schemeClr val="bg1"/>
                </a:solidFill>
              </a:rPr>
              <a:t> API</a:t>
            </a:r>
          </a:p>
          <a:p>
            <a:r>
              <a:rPr lang="pl-PL" dirty="0" err="1">
                <a:solidFill>
                  <a:schemeClr val="bg1"/>
                </a:solidFill>
              </a:rPr>
              <a:t>These</a:t>
            </a:r>
            <a:r>
              <a:rPr lang="pl-PL" dirty="0">
                <a:solidFill>
                  <a:schemeClr val="bg1"/>
                </a:solidFill>
              </a:rPr>
              <a:t> </a:t>
            </a:r>
            <a:r>
              <a:rPr lang="pl-PL" dirty="0" err="1">
                <a:solidFill>
                  <a:schemeClr val="bg1"/>
                </a:solidFill>
              </a:rPr>
              <a:t>applications</a:t>
            </a:r>
            <a:r>
              <a:rPr lang="pl-PL" dirty="0">
                <a:solidFill>
                  <a:schemeClr val="bg1"/>
                </a:solidFill>
              </a:rPr>
              <a:t> </a:t>
            </a:r>
            <a:r>
              <a:rPr lang="pl-PL" dirty="0" err="1">
                <a:solidFill>
                  <a:schemeClr val="bg1"/>
                </a:solidFill>
              </a:rPr>
              <a:t>are</a:t>
            </a:r>
            <a:r>
              <a:rPr lang="pl-PL" dirty="0">
                <a:solidFill>
                  <a:schemeClr val="bg1"/>
                </a:solidFill>
              </a:rPr>
              <a:t> run </a:t>
            </a:r>
            <a:r>
              <a:rPr lang="pl-PL" dirty="0" err="1">
                <a:solidFill>
                  <a:schemeClr val="bg1"/>
                </a:solidFill>
              </a:rPr>
              <a:t>outside</a:t>
            </a:r>
            <a:r>
              <a:rPr lang="pl-PL" dirty="0">
                <a:solidFill>
                  <a:schemeClr val="bg1"/>
                </a:solidFill>
              </a:rPr>
              <a:t> of the Broker</a:t>
            </a:r>
          </a:p>
          <a:p>
            <a:r>
              <a:rPr lang="pl-PL" dirty="0" err="1">
                <a:solidFill>
                  <a:schemeClr val="bg1"/>
                </a:solidFill>
              </a:rPr>
              <a:t>Dedicated</a:t>
            </a:r>
            <a:r>
              <a:rPr lang="pl-PL" dirty="0">
                <a:solidFill>
                  <a:schemeClr val="bg1"/>
                </a:solidFill>
              </a:rPr>
              <a:t> DSL</a:t>
            </a:r>
          </a:p>
          <a:p>
            <a:endParaRPr lang="pl-PL" dirty="0">
              <a:solidFill>
                <a:schemeClr val="bg1"/>
              </a:solidFill>
            </a:endParaRPr>
          </a:p>
        </p:txBody>
      </p:sp>
    </p:spTree>
    <p:extLst>
      <p:ext uri="{BB962C8B-B14F-4D97-AF65-F5344CB8AC3E}">
        <p14:creationId xmlns:p14="http://schemas.microsoft.com/office/powerpoint/2010/main" val="3962753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Content Placeholder 2" descr="Diagram&#10;&#10;Description automatically generated">
            <a:extLst>
              <a:ext uri="{FF2B5EF4-FFF2-40B4-BE49-F238E27FC236}">
                <a16:creationId xmlns:a16="http://schemas.microsoft.com/office/drawing/2014/main" id="{E629566F-0709-104F-BAEF-B0D5C1B53795}"/>
              </a:ext>
            </a:extLst>
          </p:cNvPr>
          <p:cNvPicPr>
            <a:picLocks noGrp="1" noChangeAspect="1"/>
          </p:cNvPicPr>
          <p:nvPr>
            <p:ph idx="1"/>
          </p:nvPr>
        </p:nvPicPr>
        <p:blipFill>
          <a:blip r:embed="rId2"/>
          <a:stretch>
            <a:fillRect/>
          </a:stretch>
        </p:blipFill>
        <p:spPr>
          <a:xfrm>
            <a:off x="3194402" y="643466"/>
            <a:ext cx="5803196" cy="5571067"/>
          </a:xfrm>
          <a:prstGeom prst="rect">
            <a:avLst/>
          </a:prstGeom>
        </p:spPr>
      </p:pic>
      <p:sp>
        <p:nvSpPr>
          <p:cNvPr id="13" name="TextBox 12">
            <a:extLst>
              <a:ext uri="{FF2B5EF4-FFF2-40B4-BE49-F238E27FC236}">
                <a16:creationId xmlns:a16="http://schemas.microsoft.com/office/drawing/2014/main" id="{CEE47CA8-21D1-2643-9EF8-E263AD07BD81}"/>
              </a:ext>
            </a:extLst>
          </p:cNvPr>
          <p:cNvSpPr txBox="1"/>
          <p:nvPr/>
        </p:nvSpPr>
        <p:spPr>
          <a:xfrm>
            <a:off x="1199408" y="6436426"/>
            <a:ext cx="8553816" cy="369332"/>
          </a:xfrm>
          <a:prstGeom prst="rect">
            <a:avLst/>
          </a:prstGeom>
          <a:noFill/>
        </p:spPr>
        <p:txBody>
          <a:bodyPr wrap="none" rtlCol="0">
            <a:spAutoFit/>
          </a:bodyPr>
          <a:lstStyle/>
          <a:p>
            <a:r>
              <a:rPr lang="en-GB" dirty="0"/>
              <a:t>Source: https://</a:t>
            </a:r>
            <a:r>
              <a:rPr lang="en-GB" dirty="0" err="1"/>
              <a:t>dzone.com</a:t>
            </a:r>
            <a:r>
              <a:rPr lang="en-GB" dirty="0"/>
              <a:t>/articles/real-time-stream-processing-with-apache-kafkapart-1</a:t>
            </a:r>
          </a:p>
        </p:txBody>
      </p:sp>
    </p:spTree>
    <p:extLst>
      <p:ext uri="{BB962C8B-B14F-4D97-AF65-F5344CB8AC3E}">
        <p14:creationId xmlns:p14="http://schemas.microsoft.com/office/powerpoint/2010/main" val="28543315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Content Placeholder 2" descr="Diagram&#10;&#10;Description automatically generated">
            <a:extLst>
              <a:ext uri="{FF2B5EF4-FFF2-40B4-BE49-F238E27FC236}">
                <a16:creationId xmlns:a16="http://schemas.microsoft.com/office/drawing/2014/main" id="{A8BEBDD2-6925-954F-BD38-718B9057EB07}"/>
              </a:ext>
            </a:extLst>
          </p:cNvPr>
          <p:cNvPicPr>
            <a:picLocks noGrp="1" noChangeAspect="1"/>
          </p:cNvPicPr>
          <p:nvPr>
            <p:ph idx="1"/>
          </p:nvPr>
        </p:nvPicPr>
        <p:blipFill>
          <a:blip r:embed="rId2"/>
          <a:stretch>
            <a:fillRect/>
          </a:stretch>
        </p:blipFill>
        <p:spPr>
          <a:xfrm>
            <a:off x="1491812" y="643466"/>
            <a:ext cx="9208376" cy="5571067"/>
          </a:xfrm>
          <a:prstGeom prst="rect">
            <a:avLst/>
          </a:prstGeom>
        </p:spPr>
      </p:pic>
      <p:sp>
        <p:nvSpPr>
          <p:cNvPr id="9" name="TextBox 8">
            <a:extLst>
              <a:ext uri="{FF2B5EF4-FFF2-40B4-BE49-F238E27FC236}">
                <a16:creationId xmlns:a16="http://schemas.microsoft.com/office/drawing/2014/main" id="{F425C33A-3697-CE48-A681-70C1516492F4}"/>
              </a:ext>
            </a:extLst>
          </p:cNvPr>
          <p:cNvSpPr txBox="1"/>
          <p:nvPr/>
        </p:nvSpPr>
        <p:spPr>
          <a:xfrm>
            <a:off x="1199408" y="6436426"/>
            <a:ext cx="8553816" cy="369332"/>
          </a:xfrm>
          <a:prstGeom prst="rect">
            <a:avLst/>
          </a:prstGeom>
          <a:noFill/>
        </p:spPr>
        <p:txBody>
          <a:bodyPr wrap="none" rtlCol="0">
            <a:spAutoFit/>
          </a:bodyPr>
          <a:lstStyle/>
          <a:p>
            <a:r>
              <a:rPr lang="en-GB" dirty="0"/>
              <a:t>Source: https://</a:t>
            </a:r>
            <a:r>
              <a:rPr lang="en-GB" dirty="0" err="1"/>
              <a:t>dzone.com</a:t>
            </a:r>
            <a:r>
              <a:rPr lang="en-GB" dirty="0"/>
              <a:t>/articles/real-time-stream-processing-with-apache-kafkapart-1</a:t>
            </a:r>
          </a:p>
        </p:txBody>
      </p:sp>
    </p:spTree>
    <p:extLst>
      <p:ext uri="{BB962C8B-B14F-4D97-AF65-F5344CB8AC3E}">
        <p14:creationId xmlns:p14="http://schemas.microsoft.com/office/powerpoint/2010/main" val="95326406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en-GB" dirty="0">
                <a:solidFill>
                  <a:schemeClr val="bg1"/>
                </a:solidFill>
              </a:rPr>
              <a:t>Streaming - examples</a:t>
            </a:r>
          </a:p>
        </p:txBody>
      </p:sp>
      <p:sp>
        <p:nvSpPr>
          <p:cNvPr id="8" name="Content Placeholder 7">
            <a:extLst>
              <a:ext uri="{FF2B5EF4-FFF2-40B4-BE49-F238E27FC236}">
                <a16:creationId xmlns:a16="http://schemas.microsoft.com/office/drawing/2014/main" id="{8DC36335-78B3-714A-B20A-0EDFA6349C79}"/>
              </a:ext>
            </a:extLst>
          </p:cNvPr>
          <p:cNvSpPr>
            <a:spLocks noGrp="1"/>
          </p:cNvSpPr>
          <p:nvPr>
            <p:ph idx="1"/>
          </p:nvPr>
        </p:nvSpPr>
        <p:spPr/>
        <p:txBody>
          <a:bodyPr>
            <a:normAutofit/>
          </a:bodyPr>
          <a:lstStyle/>
          <a:p>
            <a:r>
              <a:rPr lang="pl-PL" sz="2800" dirty="0" err="1">
                <a:solidFill>
                  <a:schemeClr val="bg1"/>
                </a:solidFill>
              </a:rPr>
              <a:t>Aggregations</a:t>
            </a:r>
            <a:r>
              <a:rPr lang="pl-PL" sz="2800" dirty="0">
                <a:solidFill>
                  <a:schemeClr val="bg1"/>
                </a:solidFill>
              </a:rPr>
              <a:t> – numer of </a:t>
            </a:r>
            <a:r>
              <a:rPr lang="pl-PL" sz="2800" dirty="0" err="1">
                <a:solidFill>
                  <a:schemeClr val="bg1"/>
                </a:solidFill>
              </a:rPr>
              <a:t>visits</a:t>
            </a:r>
            <a:r>
              <a:rPr lang="pl-PL" sz="2800" dirty="0">
                <a:solidFill>
                  <a:schemeClr val="bg1"/>
                </a:solidFill>
              </a:rPr>
              <a:t> from </a:t>
            </a:r>
            <a:r>
              <a:rPr lang="pl-PL" sz="2800" dirty="0" err="1">
                <a:solidFill>
                  <a:schemeClr val="bg1"/>
                </a:solidFill>
              </a:rPr>
              <a:t>particular</a:t>
            </a:r>
            <a:r>
              <a:rPr lang="pl-PL" sz="2800" dirty="0">
                <a:solidFill>
                  <a:schemeClr val="bg1"/>
                </a:solidFill>
              </a:rPr>
              <a:t> country</a:t>
            </a:r>
          </a:p>
          <a:p>
            <a:r>
              <a:rPr lang="pl-PL" dirty="0" err="1">
                <a:solidFill>
                  <a:schemeClr val="bg1"/>
                </a:solidFill>
              </a:rPr>
              <a:t>Joins</a:t>
            </a:r>
            <a:r>
              <a:rPr lang="pl-PL" dirty="0">
                <a:solidFill>
                  <a:schemeClr val="bg1"/>
                </a:solidFill>
              </a:rPr>
              <a:t> – </a:t>
            </a:r>
            <a:r>
              <a:rPr lang="pl-PL" dirty="0" err="1">
                <a:solidFill>
                  <a:schemeClr val="bg1"/>
                </a:solidFill>
              </a:rPr>
              <a:t>visitors</a:t>
            </a:r>
            <a:r>
              <a:rPr lang="pl-PL" dirty="0">
                <a:solidFill>
                  <a:schemeClr val="bg1"/>
                </a:solidFill>
              </a:rPr>
              <a:t> and </a:t>
            </a:r>
            <a:r>
              <a:rPr lang="pl-PL" dirty="0" err="1">
                <a:solidFill>
                  <a:schemeClr val="bg1"/>
                </a:solidFill>
              </a:rPr>
              <a:t>their</a:t>
            </a:r>
            <a:r>
              <a:rPr lang="pl-PL" dirty="0">
                <a:solidFill>
                  <a:schemeClr val="bg1"/>
                </a:solidFill>
              </a:rPr>
              <a:t> </a:t>
            </a:r>
            <a:r>
              <a:rPr lang="pl-PL" dirty="0" err="1">
                <a:solidFill>
                  <a:schemeClr val="bg1"/>
                </a:solidFill>
              </a:rPr>
              <a:t>preferences</a:t>
            </a:r>
            <a:endParaRPr lang="pl-PL" dirty="0">
              <a:solidFill>
                <a:schemeClr val="bg1"/>
              </a:solidFill>
            </a:endParaRPr>
          </a:p>
          <a:p>
            <a:r>
              <a:rPr lang="pl-PL" sz="2800" dirty="0" err="1">
                <a:solidFill>
                  <a:schemeClr val="bg1"/>
                </a:solidFill>
              </a:rPr>
              <a:t>Filtering</a:t>
            </a:r>
            <a:r>
              <a:rPr lang="pl-PL" sz="2800" dirty="0">
                <a:solidFill>
                  <a:schemeClr val="bg1"/>
                </a:solidFill>
              </a:rPr>
              <a:t> </a:t>
            </a:r>
          </a:p>
          <a:p>
            <a:r>
              <a:rPr lang="pl-PL" dirty="0" err="1">
                <a:solidFill>
                  <a:schemeClr val="bg1"/>
                </a:solidFill>
              </a:rPr>
              <a:t>Windowing</a:t>
            </a:r>
            <a:r>
              <a:rPr lang="pl-PL" dirty="0">
                <a:solidFill>
                  <a:schemeClr val="bg1"/>
                </a:solidFill>
              </a:rPr>
              <a:t> – </a:t>
            </a:r>
            <a:r>
              <a:rPr lang="pl-PL" dirty="0" err="1">
                <a:solidFill>
                  <a:schemeClr val="bg1"/>
                </a:solidFill>
              </a:rPr>
              <a:t>how</a:t>
            </a:r>
            <a:r>
              <a:rPr lang="pl-PL" dirty="0">
                <a:solidFill>
                  <a:schemeClr val="bg1"/>
                </a:solidFill>
              </a:rPr>
              <a:t> </a:t>
            </a:r>
            <a:r>
              <a:rPr lang="pl-PL" dirty="0" err="1">
                <a:solidFill>
                  <a:schemeClr val="bg1"/>
                </a:solidFill>
              </a:rPr>
              <a:t>many</a:t>
            </a:r>
            <a:r>
              <a:rPr lang="pl-PL" dirty="0">
                <a:solidFill>
                  <a:schemeClr val="bg1"/>
                </a:solidFill>
              </a:rPr>
              <a:t> </a:t>
            </a:r>
            <a:r>
              <a:rPr lang="pl-PL" dirty="0" err="1">
                <a:solidFill>
                  <a:schemeClr val="bg1"/>
                </a:solidFill>
              </a:rPr>
              <a:t>events</a:t>
            </a:r>
            <a:r>
              <a:rPr lang="pl-PL" dirty="0">
                <a:solidFill>
                  <a:schemeClr val="bg1"/>
                </a:solidFill>
              </a:rPr>
              <a:t> per min/</a:t>
            </a:r>
            <a:r>
              <a:rPr lang="pl-PL" dirty="0" err="1">
                <a:solidFill>
                  <a:schemeClr val="bg1"/>
                </a:solidFill>
              </a:rPr>
              <a:t>hour</a:t>
            </a:r>
            <a:r>
              <a:rPr lang="pl-PL" dirty="0">
                <a:solidFill>
                  <a:schemeClr val="bg1"/>
                </a:solidFill>
              </a:rPr>
              <a:t>/</a:t>
            </a:r>
            <a:r>
              <a:rPr lang="pl-PL" dirty="0" err="1">
                <a:solidFill>
                  <a:schemeClr val="bg1"/>
                </a:solidFill>
              </a:rPr>
              <a:t>day</a:t>
            </a:r>
            <a:endParaRPr lang="pl-PL" dirty="0">
              <a:solidFill>
                <a:schemeClr val="bg1"/>
              </a:solidFill>
            </a:endParaRPr>
          </a:p>
          <a:p>
            <a:r>
              <a:rPr lang="pl-PL" dirty="0" err="1">
                <a:solidFill>
                  <a:schemeClr val="bg1"/>
                </a:solidFill>
              </a:rPr>
              <a:t>KTables</a:t>
            </a:r>
            <a:endParaRPr lang="pl-PL" dirty="0">
              <a:solidFill>
                <a:schemeClr val="bg1"/>
              </a:solidFill>
            </a:endParaRPr>
          </a:p>
          <a:p>
            <a:r>
              <a:rPr lang="pl-PL" dirty="0" err="1">
                <a:solidFill>
                  <a:schemeClr val="bg1"/>
                </a:solidFill>
              </a:rPr>
              <a:t>Views</a:t>
            </a:r>
            <a:endParaRPr lang="pl-PL" dirty="0">
              <a:solidFill>
                <a:schemeClr val="bg1"/>
              </a:solidFill>
            </a:endParaRPr>
          </a:p>
          <a:p>
            <a:endParaRPr lang="pl-PL" dirty="0">
              <a:solidFill>
                <a:schemeClr val="bg1"/>
              </a:solidFill>
            </a:endParaRPr>
          </a:p>
        </p:txBody>
      </p:sp>
    </p:spTree>
    <p:extLst>
      <p:ext uri="{BB962C8B-B14F-4D97-AF65-F5344CB8AC3E}">
        <p14:creationId xmlns:p14="http://schemas.microsoft.com/office/powerpoint/2010/main" val="3163108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pPr>
              <a:buClr>
                <a:schemeClr val="accent1"/>
              </a:buClr>
            </a:pPr>
            <a:r>
              <a:rPr lang="en-GB" dirty="0">
                <a:solidFill>
                  <a:schemeClr val="bg1"/>
                </a:solidFill>
              </a:rPr>
              <a:t>Real-Time processing</a:t>
            </a:r>
            <a:br>
              <a:rPr lang="en-GB" dirty="0">
                <a:solidFill>
                  <a:schemeClr val="bg1"/>
                </a:solidFill>
              </a:rPr>
            </a:br>
            <a:endParaRPr lang="en-GB" dirty="0">
              <a:solidFill>
                <a:schemeClr val="bg1"/>
              </a:solidFill>
            </a:endParaRPr>
          </a:p>
        </p:txBody>
      </p:sp>
      <p:pic>
        <p:nvPicPr>
          <p:cNvPr id="3" name="Content Placeholder 2" descr="Diagram&#10;&#10;Description automatically generated">
            <a:extLst>
              <a:ext uri="{FF2B5EF4-FFF2-40B4-BE49-F238E27FC236}">
                <a16:creationId xmlns:a16="http://schemas.microsoft.com/office/drawing/2014/main" id="{806F3A72-1C38-6D41-9068-9AA9AFF84B61}"/>
              </a:ext>
            </a:extLst>
          </p:cNvPr>
          <p:cNvPicPr>
            <a:picLocks noGrp="1" noChangeAspect="1"/>
          </p:cNvPicPr>
          <p:nvPr>
            <p:ph idx="1"/>
          </p:nvPr>
        </p:nvPicPr>
        <p:blipFill>
          <a:blip r:embed="rId2"/>
          <a:stretch>
            <a:fillRect/>
          </a:stretch>
        </p:blipFill>
        <p:spPr>
          <a:xfrm>
            <a:off x="3795182" y="1825625"/>
            <a:ext cx="4601636" cy="4351338"/>
          </a:xfrm>
        </p:spPr>
      </p:pic>
    </p:spTree>
    <p:extLst>
      <p:ext uri="{BB962C8B-B14F-4D97-AF65-F5344CB8AC3E}">
        <p14:creationId xmlns:p14="http://schemas.microsoft.com/office/powerpoint/2010/main" val="214592056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en-GB" dirty="0">
                <a:solidFill>
                  <a:schemeClr val="bg1"/>
                </a:solidFill>
              </a:rPr>
              <a:t>Metrics / Log aggregation</a:t>
            </a:r>
          </a:p>
        </p:txBody>
      </p:sp>
      <p:sp>
        <p:nvSpPr>
          <p:cNvPr id="8" name="Content Placeholder 7">
            <a:extLst>
              <a:ext uri="{FF2B5EF4-FFF2-40B4-BE49-F238E27FC236}">
                <a16:creationId xmlns:a16="http://schemas.microsoft.com/office/drawing/2014/main" id="{8DC36335-78B3-714A-B20A-0EDFA6349C79}"/>
              </a:ext>
            </a:extLst>
          </p:cNvPr>
          <p:cNvSpPr>
            <a:spLocks noGrp="1"/>
          </p:cNvSpPr>
          <p:nvPr>
            <p:ph idx="1"/>
          </p:nvPr>
        </p:nvSpPr>
        <p:spPr/>
        <p:txBody>
          <a:bodyPr>
            <a:normAutofit/>
          </a:bodyPr>
          <a:lstStyle/>
          <a:p>
            <a:r>
              <a:rPr lang="pl-PL" sz="2800" dirty="0" err="1">
                <a:solidFill>
                  <a:schemeClr val="bg1"/>
                </a:solidFill>
              </a:rPr>
              <a:t>Ingest</a:t>
            </a:r>
            <a:r>
              <a:rPr lang="pl-PL" sz="2800" dirty="0">
                <a:solidFill>
                  <a:schemeClr val="bg1"/>
                </a:solidFill>
              </a:rPr>
              <a:t> high </a:t>
            </a:r>
            <a:r>
              <a:rPr lang="pl-PL" sz="2800" dirty="0" err="1">
                <a:solidFill>
                  <a:schemeClr val="bg1"/>
                </a:solidFill>
              </a:rPr>
              <a:t>load</a:t>
            </a:r>
            <a:r>
              <a:rPr lang="pl-PL" sz="2800" dirty="0">
                <a:solidFill>
                  <a:schemeClr val="bg1"/>
                </a:solidFill>
              </a:rPr>
              <a:t> of data to </a:t>
            </a:r>
            <a:r>
              <a:rPr lang="pl-PL" sz="2800" dirty="0" err="1">
                <a:solidFill>
                  <a:schemeClr val="bg1"/>
                </a:solidFill>
              </a:rPr>
              <a:t>your</a:t>
            </a:r>
            <a:r>
              <a:rPr lang="pl-PL" sz="2800" dirty="0">
                <a:solidFill>
                  <a:schemeClr val="bg1"/>
                </a:solidFill>
              </a:rPr>
              <a:t> system</a:t>
            </a:r>
          </a:p>
          <a:p>
            <a:r>
              <a:rPr lang="pl-PL" dirty="0">
                <a:solidFill>
                  <a:schemeClr val="bg1"/>
                </a:solidFill>
              </a:rPr>
              <a:t>Real-</a:t>
            </a:r>
            <a:r>
              <a:rPr lang="pl-PL" dirty="0" err="1">
                <a:solidFill>
                  <a:schemeClr val="bg1"/>
                </a:solidFill>
              </a:rPr>
              <a:t>time</a:t>
            </a:r>
            <a:r>
              <a:rPr lang="pl-PL" dirty="0">
                <a:solidFill>
                  <a:schemeClr val="bg1"/>
                </a:solidFill>
              </a:rPr>
              <a:t> </a:t>
            </a:r>
            <a:r>
              <a:rPr lang="pl-PL" dirty="0" err="1">
                <a:solidFill>
                  <a:schemeClr val="bg1"/>
                </a:solidFill>
              </a:rPr>
              <a:t>is</a:t>
            </a:r>
            <a:r>
              <a:rPr lang="pl-PL" dirty="0">
                <a:solidFill>
                  <a:schemeClr val="bg1"/>
                </a:solidFill>
              </a:rPr>
              <a:t> not </a:t>
            </a:r>
            <a:r>
              <a:rPr lang="pl-PL" dirty="0" err="1">
                <a:solidFill>
                  <a:schemeClr val="bg1"/>
                </a:solidFill>
              </a:rPr>
              <a:t>that</a:t>
            </a:r>
            <a:r>
              <a:rPr lang="pl-PL" dirty="0">
                <a:solidFill>
                  <a:schemeClr val="bg1"/>
                </a:solidFill>
              </a:rPr>
              <a:t> </a:t>
            </a:r>
            <a:r>
              <a:rPr lang="pl-PL" dirty="0" err="1">
                <a:solidFill>
                  <a:schemeClr val="bg1"/>
                </a:solidFill>
              </a:rPr>
              <a:t>important</a:t>
            </a:r>
            <a:endParaRPr lang="pl-PL" dirty="0">
              <a:solidFill>
                <a:schemeClr val="bg1"/>
              </a:solidFill>
            </a:endParaRPr>
          </a:p>
          <a:p>
            <a:r>
              <a:rPr lang="pl-PL" sz="2800" dirty="0" err="1">
                <a:solidFill>
                  <a:schemeClr val="bg1"/>
                </a:solidFill>
              </a:rPr>
              <a:t>Throughtput</a:t>
            </a:r>
            <a:r>
              <a:rPr lang="pl-PL" sz="2800" dirty="0">
                <a:solidFill>
                  <a:schemeClr val="bg1"/>
                </a:solidFill>
              </a:rPr>
              <a:t> </a:t>
            </a:r>
            <a:r>
              <a:rPr lang="pl-PL" sz="2800" dirty="0" err="1">
                <a:solidFill>
                  <a:schemeClr val="bg1"/>
                </a:solidFill>
              </a:rPr>
              <a:t>is</a:t>
            </a:r>
            <a:r>
              <a:rPr lang="pl-PL" sz="2800" dirty="0">
                <a:solidFill>
                  <a:schemeClr val="bg1"/>
                </a:solidFill>
              </a:rPr>
              <a:t> most </a:t>
            </a:r>
            <a:r>
              <a:rPr lang="pl-PL" sz="2800" dirty="0" err="1">
                <a:solidFill>
                  <a:schemeClr val="bg1"/>
                </a:solidFill>
              </a:rPr>
              <a:t>important</a:t>
            </a:r>
            <a:r>
              <a:rPr lang="pl-PL" sz="2800" dirty="0">
                <a:solidFill>
                  <a:schemeClr val="bg1"/>
                </a:solidFill>
              </a:rPr>
              <a:t> </a:t>
            </a:r>
            <a:r>
              <a:rPr lang="pl-PL" sz="2800" dirty="0" err="1">
                <a:solidFill>
                  <a:schemeClr val="bg1"/>
                </a:solidFill>
              </a:rPr>
              <a:t>here</a:t>
            </a:r>
            <a:endParaRPr lang="pl-PL" sz="2800" dirty="0">
              <a:solidFill>
                <a:schemeClr val="bg1"/>
              </a:solidFill>
            </a:endParaRPr>
          </a:p>
          <a:p>
            <a:r>
              <a:rPr lang="pl-PL" dirty="0">
                <a:solidFill>
                  <a:schemeClr val="bg1"/>
                </a:solidFill>
              </a:rPr>
              <a:t>It </a:t>
            </a:r>
            <a:r>
              <a:rPr lang="pl-PL" dirty="0" err="1">
                <a:solidFill>
                  <a:schemeClr val="bg1"/>
                </a:solidFill>
              </a:rPr>
              <a:t>should</a:t>
            </a:r>
            <a:r>
              <a:rPr lang="pl-PL" dirty="0">
                <a:solidFill>
                  <a:schemeClr val="bg1"/>
                </a:solidFill>
              </a:rPr>
              <a:t> </a:t>
            </a:r>
            <a:r>
              <a:rPr lang="pl-PL" dirty="0" err="1">
                <a:solidFill>
                  <a:schemeClr val="bg1"/>
                </a:solidFill>
              </a:rPr>
              <a:t>survive</a:t>
            </a:r>
            <a:r>
              <a:rPr lang="pl-PL" dirty="0">
                <a:solidFill>
                  <a:schemeClr val="bg1"/>
                </a:solidFill>
              </a:rPr>
              <a:t> </a:t>
            </a:r>
            <a:r>
              <a:rPr lang="pl-PL" dirty="0" err="1">
                <a:solidFill>
                  <a:schemeClr val="bg1"/>
                </a:solidFill>
              </a:rPr>
              <a:t>extream</a:t>
            </a:r>
            <a:r>
              <a:rPr lang="pl-PL" dirty="0">
                <a:solidFill>
                  <a:schemeClr val="bg1"/>
                </a:solidFill>
              </a:rPr>
              <a:t> numer of </a:t>
            </a:r>
            <a:r>
              <a:rPr lang="pl-PL" dirty="0" err="1">
                <a:solidFill>
                  <a:schemeClr val="bg1"/>
                </a:solidFill>
              </a:rPr>
              <a:t>incomming</a:t>
            </a:r>
            <a:r>
              <a:rPr lang="pl-PL" dirty="0">
                <a:solidFill>
                  <a:schemeClr val="bg1"/>
                </a:solidFill>
              </a:rPr>
              <a:t> </a:t>
            </a:r>
            <a:r>
              <a:rPr lang="pl-PL" dirty="0" err="1">
                <a:solidFill>
                  <a:schemeClr val="bg1"/>
                </a:solidFill>
              </a:rPr>
              <a:t>messages</a:t>
            </a:r>
            <a:endParaRPr lang="pl-PL" dirty="0">
              <a:solidFill>
                <a:schemeClr val="bg1"/>
              </a:solidFill>
            </a:endParaRPr>
          </a:p>
          <a:p>
            <a:r>
              <a:rPr lang="pl-PL" sz="2800" dirty="0">
                <a:solidFill>
                  <a:schemeClr val="bg1"/>
                </a:solidFill>
              </a:rPr>
              <a:t>Processing </a:t>
            </a:r>
            <a:r>
              <a:rPr lang="pl-PL" sz="2800" dirty="0" err="1">
                <a:solidFill>
                  <a:schemeClr val="bg1"/>
                </a:solidFill>
              </a:rPr>
              <a:t>might</a:t>
            </a:r>
            <a:r>
              <a:rPr lang="pl-PL" sz="2800" dirty="0">
                <a:solidFill>
                  <a:schemeClr val="bg1"/>
                </a:solidFill>
              </a:rPr>
              <a:t> </a:t>
            </a:r>
            <a:r>
              <a:rPr lang="pl-PL" sz="2800" dirty="0" err="1">
                <a:solidFill>
                  <a:schemeClr val="bg1"/>
                </a:solidFill>
              </a:rPr>
              <a:t>take</a:t>
            </a:r>
            <a:r>
              <a:rPr lang="pl-PL" sz="2800" dirty="0">
                <a:solidFill>
                  <a:schemeClr val="bg1"/>
                </a:solidFill>
              </a:rPr>
              <a:t> </a:t>
            </a:r>
            <a:r>
              <a:rPr lang="pl-PL" sz="2800" dirty="0" err="1">
                <a:solidFill>
                  <a:schemeClr val="bg1"/>
                </a:solidFill>
              </a:rPr>
              <a:t>some</a:t>
            </a:r>
            <a:r>
              <a:rPr lang="pl-PL" dirty="0">
                <a:solidFill>
                  <a:schemeClr val="bg1"/>
                </a:solidFill>
              </a:rPr>
              <a:t> </a:t>
            </a:r>
            <a:r>
              <a:rPr lang="pl-PL" dirty="0" err="1">
                <a:solidFill>
                  <a:schemeClr val="bg1"/>
                </a:solidFill>
              </a:rPr>
              <a:t>time</a:t>
            </a:r>
            <a:r>
              <a:rPr lang="pl-PL" dirty="0">
                <a:solidFill>
                  <a:schemeClr val="bg1"/>
                </a:solidFill>
              </a:rPr>
              <a:t>, but </a:t>
            </a:r>
            <a:r>
              <a:rPr lang="pl-PL" dirty="0" err="1">
                <a:solidFill>
                  <a:schemeClr val="bg1"/>
                </a:solidFill>
              </a:rPr>
              <a:t>message</a:t>
            </a:r>
            <a:r>
              <a:rPr lang="pl-PL" dirty="0">
                <a:solidFill>
                  <a:schemeClr val="bg1"/>
                </a:solidFill>
              </a:rPr>
              <a:t>/event/</a:t>
            </a:r>
            <a:r>
              <a:rPr lang="pl-PL" dirty="0" err="1">
                <a:solidFill>
                  <a:schemeClr val="bg1"/>
                </a:solidFill>
              </a:rPr>
              <a:t>logs</a:t>
            </a:r>
            <a:r>
              <a:rPr lang="pl-PL" dirty="0">
                <a:solidFill>
                  <a:schemeClr val="bg1"/>
                </a:solidFill>
              </a:rPr>
              <a:t>/</a:t>
            </a:r>
            <a:r>
              <a:rPr lang="pl-PL" dirty="0" err="1">
                <a:solidFill>
                  <a:schemeClr val="bg1"/>
                </a:solidFill>
              </a:rPr>
              <a:t>metric</a:t>
            </a:r>
            <a:r>
              <a:rPr lang="pl-PL" dirty="0">
                <a:solidFill>
                  <a:schemeClr val="bg1"/>
                </a:solidFill>
              </a:rPr>
              <a:t> </a:t>
            </a:r>
            <a:r>
              <a:rPr lang="pl-PL" dirty="0" err="1">
                <a:solidFill>
                  <a:schemeClr val="bg1"/>
                </a:solidFill>
              </a:rPr>
              <a:t>must</a:t>
            </a:r>
            <a:r>
              <a:rPr lang="pl-PL" dirty="0">
                <a:solidFill>
                  <a:schemeClr val="bg1"/>
                </a:solidFill>
              </a:rPr>
              <a:t> be </a:t>
            </a:r>
            <a:r>
              <a:rPr lang="pl-PL" dirty="0" err="1">
                <a:solidFill>
                  <a:schemeClr val="bg1"/>
                </a:solidFill>
              </a:rPr>
              <a:t>received</a:t>
            </a:r>
            <a:endParaRPr lang="pl-PL" dirty="0">
              <a:solidFill>
                <a:schemeClr val="bg1"/>
              </a:solidFill>
            </a:endParaRPr>
          </a:p>
          <a:p>
            <a:r>
              <a:rPr lang="pl-PL" dirty="0" err="1">
                <a:solidFill>
                  <a:schemeClr val="bg1"/>
                </a:solidFill>
              </a:rPr>
              <a:t>Examples</a:t>
            </a:r>
            <a:r>
              <a:rPr lang="pl-PL" dirty="0">
                <a:solidFill>
                  <a:schemeClr val="bg1"/>
                </a:solidFill>
              </a:rPr>
              <a:t>: </a:t>
            </a:r>
            <a:r>
              <a:rPr lang="pl-PL" dirty="0" err="1">
                <a:solidFill>
                  <a:schemeClr val="bg1"/>
                </a:solidFill>
              </a:rPr>
              <a:t>Datadog</a:t>
            </a:r>
            <a:r>
              <a:rPr lang="pl-PL" dirty="0">
                <a:solidFill>
                  <a:schemeClr val="bg1"/>
                </a:solidFill>
              </a:rPr>
              <a:t> / </a:t>
            </a:r>
            <a:r>
              <a:rPr lang="pl-PL" dirty="0" err="1">
                <a:solidFill>
                  <a:schemeClr val="bg1"/>
                </a:solidFill>
              </a:rPr>
              <a:t>Elastic</a:t>
            </a:r>
            <a:r>
              <a:rPr lang="pl-PL" dirty="0">
                <a:solidFill>
                  <a:schemeClr val="bg1"/>
                </a:solidFill>
              </a:rPr>
              <a:t> / </a:t>
            </a:r>
            <a:r>
              <a:rPr lang="pl-PL" dirty="0" err="1">
                <a:solidFill>
                  <a:schemeClr val="bg1"/>
                </a:solidFill>
              </a:rPr>
              <a:t>Librato</a:t>
            </a:r>
            <a:r>
              <a:rPr lang="pl-PL" dirty="0">
                <a:solidFill>
                  <a:schemeClr val="bg1"/>
                </a:solidFill>
              </a:rPr>
              <a:t> / </a:t>
            </a:r>
            <a:r>
              <a:rPr lang="pl-PL" dirty="0" err="1">
                <a:solidFill>
                  <a:schemeClr val="bg1"/>
                </a:solidFill>
              </a:rPr>
              <a:t>Splunk</a:t>
            </a:r>
            <a:r>
              <a:rPr lang="pl-PL" dirty="0">
                <a:solidFill>
                  <a:schemeClr val="bg1"/>
                </a:solidFill>
              </a:rPr>
              <a:t> etc.</a:t>
            </a:r>
            <a:endParaRPr lang="pl-PL" sz="2800" dirty="0">
              <a:solidFill>
                <a:schemeClr val="bg1"/>
              </a:solidFill>
            </a:endParaRPr>
          </a:p>
          <a:p>
            <a:endParaRPr lang="pl-PL" sz="2800" dirty="0">
              <a:solidFill>
                <a:schemeClr val="bg1"/>
              </a:solidFill>
            </a:endParaRPr>
          </a:p>
        </p:txBody>
      </p:sp>
    </p:spTree>
    <p:extLst>
      <p:ext uri="{BB962C8B-B14F-4D97-AF65-F5344CB8AC3E}">
        <p14:creationId xmlns:p14="http://schemas.microsoft.com/office/powerpoint/2010/main" val="92337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pic>
        <p:nvPicPr>
          <p:cNvPr id="4" name="Picture 3" descr="A picture containing light&#10;&#10;Description automatically generated">
            <a:extLst>
              <a:ext uri="{FF2B5EF4-FFF2-40B4-BE49-F238E27FC236}">
                <a16:creationId xmlns:a16="http://schemas.microsoft.com/office/drawing/2014/main" id="{ACEE5FAE-33D3-A445-A29A-23C429B4DFCF}"/>
              </a:ext>
            </a:extLst>
          </p:cNvPr>
          <p:cNvPicPr>
            <a:picLocks noChangeAspect="1"/>
          </p:cNvPicPr>
          <p:nvPr/>
        </p:nvPicPr>
        <p:blipFill rotWithShape="1">
          <a:blip r:embed="rId2"/>
          <a:srcRect t="15730"/>
          <a:stretch/>
        </p:blipFill>
        <p:spPr>
          <a:xfrm>
            <a:off x="49352" y="10"/>
            <a:ext cx="12191999" cy="6857990"/>
          </a:xfrm>
          <a:prstGeom prst="rect">
            <a:avLst/>
          </a:prstGeom>
        </p:spPr>
      </p:pic>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a:xfrm>
            <a:off x="1097280" y="325550"/>
            <a:ext cx="10058400" cy="3574778"/>
          </a:xfrm>
          <a:effectLst>
            <a:outerShdw blurRad="50800" dist="38100" dir="2700000" algn="tl" rotWithShape="0">
              <a:prstClr val="black">
                <a:alpha val="40000"/>
              </a:prstClr>
            </a:outerShdw>
          </a:effectLst>
        </p:spPr>
        <p:txBody>
          <a:bodyPr vert="horz" lIns="91440" tIns="45720" rIns="91440" bIns="45720" rtlCol="0" anchor="b">
            <a:normAutofit/>
          </a:bodyPr>
          <a:lstStyle/>
          <a:p>
            <a:pPr algn="ctr"/>
            <a:r>
              <a:rPr lang="en-US" sz="5200" dirty="0">
                <a:solidFill>
                  <a:srgbClr val="FFFFFF"/>
                </a:solidFill>
              </a:rPr>
              <a:t>Event Sourcing + CQRS</a:t>
            </a:r>
          </a:p>
        </p:txBody>
      </p:sp>
      <p:sp>
        <p:nvSpPr>
          <p:cNvPr id="6" name="Rectangle 5">
            <a:extLst>
              <a:ext uri="{FF2B5EF4-FFF2-40B4-BE49-F238E27FC236}">
                <a16:creationId xmlns:a16="http://schemas.microsoft.com/office/drawing/2014/main" id="{40F73407-375D-5E4F-85FF-E0A287D2FDAE}"/>
              </a:ext>
            </a:extLst>
          </p:cNvPr>
          <p:cNvSpPr/>
          <p:nvPr/>
        </p:nvSpPr>
        <p:spPr>
          <a:xfrm>
            <a:off x="618063" y="4856921"/>
            <a:ext cx="9565028" cy="1249240"/>
          </a:xfrm>
          <a:prstGeom prst="rect">
            <a:avLst/>
          </a:prstGeom>
        </p:spPr>
        <p:txBody>
          <a:bodyPr vert="horz" lIns="91440" tIns="45720" rIns="91440" bIns="45720" rtlCol="0">
            <a:normAutofit/>
          </a:bodyPr>
          <a:lstStyle/>
          <a:p>
            <a:pPr>
              <a:lnSpc>
                <a:spcPct val="90000"/>
              </a:lnSpc>
              <a:spcAft>
                <a:spcPts val="600"/>
              </a:spcAft>
            </a:pPr>
            <a:endParaRPr lang="en-US" sz="3600" dirty="0">
              <a:solidFill>
                <a:schemeClr val="accent1"/>
              </a:solidFill>
            </a:endParaRPr>
          </a:p>
        </p:txBody>
      </p:sp>
    </p:spTree>
    <p:extLst>
      <p:ext uri="{BB962C8B-B14F-4D97-AF65-F5344CB8AC3E}">
        <p14:creationId xmlns:p14="http://schemas.microsoft.com/office/powerpoint/2010/main" val="231498842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pl-PL" dirty="0">
                <a:solidFill>
                  <a:schemeClr val="bg1"/>
                </a:solidFill>
              </a:rPr>
              <a:t>Event </a:t>
            </a:r>
            <a:r>
              <a:rPr lang="pl-PL" dirty="0" err="1">
                <a:solidFill>
                  <a:schemeClr val="bg1"/>
                </a:solidFill>
              </a:rPr>
              <a:t>Sourcing</a:t>
            </a:r>
            <a:endParaRPr lang="pl-PL" dirty="0">
              <a:solidFill>
                <a:schemeClr val="bg1"/>
              </a:solidFill>
            </a:endParaRPr>
          </a:p>
        </p:txBody>
      </p:sp>
      <p:sp>
        <p:nvSpPr>
          <p:cNvPr id="8" name="Content Placeholder 7">
            <a:extLst>
              <a:ext uri="{FF2B5EF4-FFF2-40B4-BE49-F238E27FC236}">
                <a16:creationId xmlns:a16="http://schemas.microsoft.com/office/drawing/2014/main" id="{8DC36335-78B3-714A-B20A-0EDFA6349C79}"/>
              </a:ext>
            </a:extLst>
          </p:cNvPr>
          <p:cNvSpPr>
            <a:spLocks noGrp="1"/>
          </p:cNvSpPr>
          <p:nvPr>
            <p:ph idx="1"/>
          </p:nvPr>
        </p:nvSpPr>
        <p:spPr/>
        <p:txBody>
          <a:bodyPr>
            <a:normAutofit/>
          </a:bodyPr>
          <a:lstStyle/>
          <a:p>
            <a:pPr marL="0" indent="0">
              <a:buNone/>
            </a:pPr>
            <a:r>
              <a:rPr lang="pl-PL" dirty="0">
                <a:solidFill>
                  <a:schemeClr val="bg1">
                    <a:lumMod val="95000"/>
                  </a:schemeClr>
                </a:solidFill>
              </a:rPr>
              <a:t>Problem:</a:t>
            </a:r>
          </a:p>
          <a:p>
            <a:pPr marL="0" indent="0">
              <a:buNone/>
            </a:pPr>
            <a:endParaRPr lang="pl-PL" dirty="0">
              <a:solidFill>
                <a:schemeClr val="bg1">
                  <a:lumMod val="95000"/>
                </a:schemeClr>
              </a:solidFill>
            </a:endParaRPr>
          </a:p>
          <a:p>
            <a:pPr marL="0" indent="0">
              <a:buNone/>
            </a:pPr>
            <a:r>
              <a:rPr lang="en-GB" dirty="0">
                <a:solidFill>
                  <a:schemeClr val="bg1">
                    <a:lumMod val="95000"/>
                  </a:schemeClr>
                </a:solidFill>
              </a:rPr>
              <a:t>A service typically needs to update the database </a:t>
            </a:r>
            <a:r>
              <a:rPr lang="en-GB" b="1" dirty="0">
                <a:solidFill>
                  <a:schemeClr val="bg1">
                    <a:lumMod val="95000"/>
                  </a:schemeClr>
                </a:solidFill>
              </a:rPr>
              <a:t>and</a:t>
            </a:r>
            <a:r>
              <a:rPr lang="en-GB" dirty="0">
                <a:solidFill>
                  <a:schemeClr val="bg1">
                    <a:lumMod val="95000"/>
                  </a:schemeClr>
                </a:solidFill>
              </a:rPr>
              <a:t> send messages/events.</a:t>
            </a:r>
          </a:p>
          <a:p>
            <a:pPr marL="0" indent="0">
              <a:buNone/>
            </a:pPr>
            <a:endParaRPr lang="en-GB" dirty="0">
              <a:solidFill>
                <a:schemeClr val="bg1">
                  <a:lumMod val="95000"/>
                </a:schemeClr>
              </a:solidFill>
            </a:endParaRPr>
          </a:p>
          <a:p>
            <a:pPr marL="0" indent="0">
              <a:buNone/>
            </a:pPr>
            <a:r>
              <a:rPr lang="en-GB" dirty="0">
                <a:solidFill>
                  <a:schemeClr val="bg1">
                    <a:lumMod val="95000"/>
                  </a:schemeClr>
                </a:solidFill>
              </a:rPr>
              <a:t>A service must atomically update the database and send messages in order to avoid data inconsistencies and bugs.</a:t>
            </a:r>
            <a:endParaRPr lang="pl-PL" dirty="0">
              <a:solidFill>
                <a:schemeClr val="bg1">
                  <a:lumMod val="95000"/>
                </a:schemeClr>
              </a:solidFill>
            </a:endParaRPr>
          </a:p>
        </p:txBody>
      </p:sp>
    </p:spTree>
    <p:extLst>
      <p:ext uri="{BB962C8B-B14F-4D97-AF65-F5344CB8AC3E}">
        <p14:creationId xmlns:p14="http://schemas.microsoft.com/office/powerpoint/2010/main" val="20580046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a:xfrm>
            <a:off x="594360" y="640263"/>
            <a:ext cx="3822192" cy="1344975"/>
          </a:xfrm>
        </p:spPr>
        <p:txBody>
          <a:bodyPr>
            <a:normAutofit/>
          </a:bodyPr>
          <a:lstStyle/>
          <a:p>
            <a:r>
              <a:rPr lang="pl-PL" sz="3600">
                <a:solidFill>
                  <a:schemeClr val="bg1"/>
                </a:solidFill>
              </a:rPr>
              <a:t>Event Sourcing</a:t>
            </a:r>
          </a:p>
        </p:txBody>
      </p:sp>
      <p:sp>
        <p:nvSpPr>
          <p:cNvPr id="8" name="Content Placeholder 7">
            <a:extLst>
              <a:ext uri="{FF2B5EF4-FFF2-40B4-BE49-F238E27FC236}">
                <a16:creationId xmlns:a16="http://schemas.microsoft.com/office/drawing/2014/main" id="{8DC36335-78B3-714A-B20A-0EDFA6349C79}"/>
              </a:ext>
            </a:extLst>
          </p:cNvPr>
          <p:cNvSpPr>
            <a:spLocks noGrp="1"/>
          </p:cNvSpPr>
          <p:nvPr>
            <p:ph idx="1"/>
          </p:nvPr>
        </p:nvSpPr>
        <p:spPr>
          <a:xfrm>
            <a:off x="593610" y="2121763"/>
            <a:ext cx="3822192" cy="3773010"/>
          </a:xfrm>
        </p:spPr>
        <p:txBody>
          <a:bodyPr>
            <a:normAutofit/>
          </a:bodyPr>
          <a:lstStyle/>
          <a:p>
            <a:pPr marL="0" indent="0">
              <a:buNone/>
            </a:pPr>
            <a:r>
              <a:rPr lang="pl-PL" sz="2000">
                <a:solidFill>
                  <a:schemeClr val="bg1"/>
                </a:solidFill>
              </a:rPr>
              <a:t>Solution:</a:t>
            </a:r>
          </a:p>
          <a:p>
            <a:pPr marL="0" indent="0">
              <a:buNone/>
            </a:pPr>
            <a:r>
              <a:rPr lang="en-GB" sz="2000">
                <a:solidFill>
                  <a:schemeClr val="bg1"/>
                </a:solidFill>
              </a:rPr>
              <a:t>2PC – Two Phase Commit</a:t>
            </a:r>
          </a:p>
          <a:p>
            <a:pPr marL="0" indent="0">
              <a:buNone/>
            </a:pPr>
            <a:endParaRPr lang="pl-PL" sz="2000">
              <a:solidFill>
                <a:schemeClr val="bg1"/>
              </a:solidFill>
            </a:endParaRPr>
          </a:p>
        </p:txBody>
      </p:sp>
      <p:pic>
        <p:nvPicPr>
          <p:cNvPr id="3" name="Picture 2" descr="Diagram&#10;&#10;Description automatically generated">
            <a:extLst>
              <a:ext uri="{FF2B5EF4-FFF2-40B4-BE49-F238E27FC236}">
                <a16:creationId xmlns:a16="http://schemas.microsoft.com/office/drawing/2014/main" id="{26599EEC-13FB-6B45-812E-D2D693870CD4}"/>
              </a:ext>
            </a:extLst>
          </p:cNvPr>
          <p:cNvPicPr>
            <a:picLocks noChangeAspect="1"/>
          </p:cNvPicPr>
          <p:nvPr/>
        </p:nvPicPr>
        <p:blipFill>
          <a:blip r:embed="rId2"/>
          <a:stretch>
            <a:fillRect/>
          </a:stretch>
        </p:blipFill>
        <p:spPr>
          <a:xfrm>
            <a:off x="5110716" y="1462984"/>
            <a:ext cx="6596652" cy="3776583"/>
          </a:xfrm>
          <a:prstGeom prst="rect">
            <a:avLst/>
          </a:prstGeom>
        </p:spPr>
      </p:pic>
    </p:spTree>
    <p:extLst>
      <p:ext uri="{BB962C8B-B14F-4D97-AF65-F5344CB8AC3E}">
        <p14:creationId xmlns:p14="http://schemas.microsoft.com/office/powerpoint/2010/main" val="62163380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pl-PL" dirty="0">
                <a:solidFill>
                  <a:schemeClr val="bg1"/>
                </a:solidFill>
              </a:rPr>
              <a:t>Event </a:t>
            </a:r>
            <a:r>
              <a:rPr lang="pl-PL" dirty="0" err="1">
                <a:solidFill>
                  <a:schemeClr val="bg1"/>
                </a:solidFill>
              </a:rPr>
              <a:t>Sourcing</a:t>
            </a:r>
            <a:endParaRPr lang="pl-PL" dirty="0">
              <a:solidFill>
                <a:schemeClr val="bg1"/>
              </a:solidFill>
            </a:endParaRPr>
          </a:p>
        </p:txBody>
      </p:sp>
      <p:sp>
        <p:nvSpPr>
          <p:cNvPr id="8" name="Content Placeholder 7">
            <a:extLst>
              <a:ext uri="{FF2B5EF4-FFF2-40B4-BE49-F238E27FC236}">
                <a16:creationId xmlns:a16="http://schemas.microsoft.com/office/drawing/2014/main" id="{8DC36335-78B3-714A-B20A-0EDFA6349C79}"/>
              </a:ext>
            </a:extLst>
          </p:cNvPr>
          <p:cNvSpPr>
            <a:spLocks noGrp="1"/>
          </p:cNvSpPr>
          <p:nvPr>
            <p:ph idx="1"/>
          </p:nvPr>
        </p:nvSpPr>
        <p:spPr/>
        <p:txBody>
          <a:bodyPr>
            <a:normAutofit/>
          </a:bodyPr>
          <a:lstStyle/>
          <a:p>
            <a:pPr marL="0" indent="0">
              <a:buNone/>
            </a:pPr>
            <a:r>
              <a:rPr lang="pl-PL" dirty="0">
                <a:solidFill>
                  <a:schemeClr val="bg1">
                    <a:lumMod val="95000"/>
                  </a:schemeClr>
                </a:solidFill>
              </a:rPr>
              <a:t>Problem:</a:t>
            </a:r>
          </a:p>
          <a:p>
            <a:pPr marL="0" indent="0">
              <a:buNone/>
            </a:pPr>
            <a:r>
              <a:rPr lang="en-GB" dirty="0">
                <a:solidFill>
                  <a:schemeClr val="bg1">
                    <a:lumMod val="95000"/>
                  </a:schemeClr>
                </a:solidFill>
              </a:rPr>
              <a:t>Make update the database and publish messages/events to another system</a:t>
            </a:r>
          </a:p>
          <a:p>
            <a:pPr marL="0" indent="0">
              <a:buNone/>
            </a:pPr>
            <a:endParaRPr lang="en-GB" dirty="0">
              <a:solidFill>
                <a:schemeClr val="bg1">
                  <a:lumMod val="95000"/>
                </a:schemeClr>
              </a:solidFill>
            </a:endParaRPr>
          </a:p>
          <a:p>
            <a:pPr marL="0" indent="0">
              <a:buNone/>
            </a:pPr>
            <a:r>
              <a:rPr lang="en-GB" dirty="0">
                <a:solidFill>
                  <a:schemeClr val="bg1">
                    <a:lumMod val="95000"/>
                  </a:schemeClr>
                </a:solidFill>
              </a:rPr>
              <a:t>It works in context of 2 DBs, but not when we have 1DB and 1 messaging system(of course if queue doesn’t supports 2PC)</a:t>
            </a:r>
          </a:p>
          <a:p>
            <a:pPr marL="0" indent="0">
              <a:buNone/>
            </a:pPr>
            <a:endParaRPr lang="en-GB" dirty="0">
              <a:solidFill>
                <a:schemeClr val="bg1">
                  <a:lumMod val="95000"/>
                </a:schemeClr>
              </a:solidFill>
            </a:endParaRPr>
          </a:p>
          <a:p>
            <a:pPr marL="0" indent="0">
              <a:buNone/>
            </a:pPr>
            <a:r>
              <a:rPr lang="en-GB" dirty="0">
                <a:solidFill>
                  <a:schemeClr val="bg1">
                    <a:lumMod val="95000"/>
                  </a:schemeClr>
                </a:solidFill>
              </a:rPr>
              <a:t>If the database transaction commits messages must be sent. Conversely, if the database rolls back, the messages must not be sent</a:t>
            </a:r>
          </a:p>
          <a:p>
            <a:pPr marL="0" indent="0">
              <a:buNone/>
            </a:pPr>
            <a:endParaRPr lang="pl-PL" dirty="0">
              <a:solidFill>
                <a:schemeClr val="bg1">
                  <a:lumMod val="95000"/>
                </a:schemeClr>
              </a:solidFill>
            </a:endParaRPr>
          </a:p>
          <a:p>
            <a:pPr marL="0" indent="0">
              <a:buNone/>
            </a:pPr>
            <a:endParaRPr lang="pl-PL" dirty="0">
              <a:solidFill>
                <a:schemeClr val="bg1">
                  <a:lumMod val="95000"/>
                </a:schemeClr>
              </a:solidFill>
            </a:endParaRPr>
          </a:p>
        </p:txBody>
      </p:sp>
    </p:spTree>
    <p:extLst>
      <p:ext uri="{BB962C8B-B14F-4D97-AF65-F5344CB8AC3E}">
        <p14:creationId xmlns:p14="http://schemas.microsoft.com/office/powerpoint/2010/main" val="3501099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picture containing sky, light, traffic, outdoor&#10;&#10;Description automatically generated">
            <a:extLst>
              <a:ext uri="{FF2B5EF4-FFF2-40B4-BE49-F238E27FC236}">
                <a16:creationId xmlns:a16="http://schemas.microsoft.com/office/drawing/2014/main" id="{218F0CC8-C9B9-3042-A7D3-A88F8F4E7FA0}"/>
              </a:ext>
            </a:extLst>
          </p:cNvPr>
          <p:cNvPicPr>
            <a:picLocks noChangeAspect="1"/>
          </p:cNvPicPr>
          <p:nvPr/>
        </p:nvPicPr>
        <p:blipFill rotWithShape="1">
          <a:blip r:embed="rId2">
            <a:alphaModFix amt="50000"/>
          </a:blip>
          <a:srcRect t="12411" b="3320"/>
          <a:stretch/>
        </p:blipFill>
        <p:spPr>
          <a:xfrm>
            <a:off x="20" y="1"/>
            <a:ext cx="12191980" cy="6857999"/>
          </a:xfrm>
          <a:prstGeom prst="rect">
            <a:avLst/>
          </a:prstGeom>
        </p:spPr>
      </p:pic>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sz="6000">
                <a:solidFill>
                  <a:srgbClr val="FFFFFF"/>
                </a:solidFill>
              </a:rPr>
              <a:t>General rules of training</a:t>
            </a:r>
          </a:p>
        </p:txBody>
      </p:sp>
    </p:spTree>
    <p:extLst>
      <p:ext uri="{BB962C8B-B14F-4D97-AF65-F5344CB8AC3E}">
        <p14:creationId xmlns:p14="http://schemas.microsoft.com/office/powerpoint/2010/main" val="1439528585"/>
      </p:ext>
    </p:extLst>
  </p:cSld>
  <p:clrMapOvr>
    <a:overrideClrMapping bg1="dk1" tx1="lt1" bg2="dk2" tx2="lt2" accent1="accent1" accent2="accent2" accent3="accent3" accent4="accent4" accent5="accent5" accent6="accent6" hlink="hlink" folHlink="folHlink"/>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pl-PL" dirty="0">
                <a:solidFill>
                  <a:schemeClr val="bg1"/>
                </a:solidFill>
              </a:rPr>
              <a:t>Event </a:t>
            </a:r>
            <a:r>
              <a:rPr lang="pl-PL" dirty="0" err="1">
                <a:solidFill>
                  <a:schemeClr val="bg1"/>
                </a:solidFill>
              </a:rPr>
              <a:t>Sourcing</a:t>
            </a:r>
            <a:endParaRPr lang="pl-PL" dirty="0">
              <a:solidFill>
                <a:schemeClr val="bg1"/>
              </a:solidFill>
            </a:endParaRPr>
          </a:p>
        </p:txBody>
      </p:sp>
      <p:sp>
        <p:nvSpPr>
          <p:cNvPr id="8" name="Content Placeholder 7">
            <a:extLst>
              <a:ext uri="{FF2B5EF4-FFF2-40B4-BE49-F238E27FC236}">
                <a16:creationId xmlns:a16="http://schemas.microsoft.com/office/drawing/2014/main" id="{8DC36335-78B3-714A-B20A-0EDFA6349C79}"/>
              </a:ext>
            </a:extLst>
          </p:cNvPr>
          <p:cNvSpPr>
            <a:spLocks noGrp="1"/>
          </p:cNvSpPr>
          <p:nvPr>
            <p:ph idx="1"/>
          </p:nvPr>
        </p:nvSpPr>
        <p:spPr/>
        <p:txBody>
          <a:bodyPr>
            <a:normAutofit/>
          </a:bodyPr>
          <a:lstStyle/>
          <a:p>
            <a:r>
              <a:rPr lang="en-GB" dirty="0">
                <a:solidFill>
                  <a:schemeClr val="bg1">
                    <a:lumMod val="95000"/>
                  </a:schemeClr>
                </a:solidFill>
              </a:rPr>
              <a:t>Solution to this problem is to use event sourcing. </a:t>
            </a:r>
          </a:p>
          <a:p>
            <a:r>
              <a:rPr lang="en-GB" dirty="0">
                <a:solidFill>
                  <a:schemeClr val="bg1">
                    <a:lumMod val="95000"/>
                  </a:schemeClr>
                </a:solidFill>
              </a:rPr>
              <a:t>Event sourcing persists the state of a business entity such an Order or a Customer as a sequence of state-changing events</a:t>
            </a:r>
          </a:p>
          <a:p>
            <a:r>
              <a:rPr lang="en-GB" dirty="0">
                <a:solidFill>
                  <a:schemeClr val="bg1">
                    <a:lumMod val="95000"/>
                  </a:schemeClr>
                </a:solidFill>
              </a:rPr>
              <a:t>Whenever the state of a business entity changes, a new event is appended to the list of events. </a:t>
            </a:r>
          </a:p>
          <a:p>
            <a:r>
              <a:rPr lang="en-GB" dirty="0">
                <a:solidFill>
                  <a:schemeClr val="bg1">
                    <a:lumMod val="95000"/>
                  </a:schemeClr>
                </a:solidFill>
              </a:rPr>
              <a:t>Since saving an event is a single operation, it is inherently atomic. </a:t>
            </a:r>
          </a:p>
          <a:p>
            <a:r>
              <a:rPr lang="en-GB" dirty="0">
                <a:solidFill>
                  <a:schemeClr val="bg1">
                    <a:lumMod val="95000"/>
                  </a:schemeClr>
                </a:solidFill>
              </a:rPr>
              <a:t>The application reconstructs an entity’s current state by replaying the events.</a:t>
            </a:r>
            <a:endParaRPr lang="pl-PL" dirty="0">
              <a:solidFill>
                <a:schemeClr val="bg1">
                  <a:lumMod val="95000"/>
                </a:schemeClr>
              </a:solidFill>
            </a:endParaRPr>
          </a:p>
        </p:txBody>
      </p:sp>
    </p:spTree>
    <p:extLst>
      <p:ext uri="{BB962C8B-B14F-4D97-AF65-F5344CB8AC3E}">
        <p14:creationId xmlns:p14="http://schemas.microsoft.com/office/powerpoint/2010/main" val="3961420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pl-PL" dirty="0">
                <a:solidFill>
                  <a:schemeClr val="bg1"/>
                </a:solidFill>
              </a:rPr>
              <a:t>Event </a:t>
            </a:r>
            <a:r>
              <a:rPr lang="pl-PL" dirty="0" err="1">
                <a:solidFill>
                  <a:schemeClr val="bg1"/>
                </a:solidFill>
              </a:rPr>
              <a:t>Sourcing</a:t>
            </a:r>
            <a:endParaRPr lang="pl-PL" dirty="0">
              <a:solidFill>
                <a:schemeClr val="bg1"/>
              </a:solidFill>
            </a:endParaRPr>
          </a:p>
        </p:txBody>
      </p:sp>
      <p:sp>
        <p:nvSpPr>
          <p:cNvPr id="8" name="Content Placeholder 7">
            <a:extLst>
              <a:ext uri="{FF2B5EF4-FFF2-40B4-BE49-F238E27FC236}">
                <a16:creationId xmlns:a16="http://schemas.microsoft.com/office/drawing/2014/main" id="{8DC36335-78B3-714A-B20A-0EDFA6349C79}"/>
              </a:ext>
            </a:extLst>
          </p:cNvPr>
          <p:cNvSpPr>
            <a:spLocks noGrp="1"/>
          </p:cNvSpPr>
          <p:nvPr>
            <p:ph idx="1"/>
          </p:nvPr>
        </p:nvSpPr>
        <p:spPr/>
        <p:txBody>
          <a:bodyPr>
            <a:normAutofit/>
          </a:bodyPr>
          <a:lstStyle/>
          <a:p>
            <a:r>
              <a:rPr lang="en-GB" dirty="0">
                <a:solidFill>
                  <a:schemeClr val="bg1">
                    <a:lumMod val="95000"/>
                  </a:schemeClr>
                </a:solidFill>
              </a:rPr>
              <a:t>Applications persist events in an event store, which is a database of events. </a:t>
            </a:r>
          </a:p>
          <a:p>
            <a:r>
              <a:rPr lang="en-GB" dirty="0">
                <a:solidFill>
                  <a:schemeClr val="bg1">
                    <a:lumMod val="95000"/>
                  </a:schemeClr>
                </a:solidFill>
              </a:rPr>
              <a:t>The store has an API for adding and retrieving an entity’s events. </a:t>
            </a:r>
          </a:p>
          <a:p>
            <a:r>
              <a:rPr lang="en-GB" dirty="0">
                <a:solidFill>
                  <a:schemeClr val="bg1">
                    <a:lumMod val="95000"/>
                  </a:schemeClr>
                </a:solidFill>
              </a:rPr>
              <a:t>The event store also behaves like a message broker. </a:t>
            </a:r>
          </a:p>
          <a:p>
            <a:r>
              <a:rPr lang="en-GB" dirty="0">
                <a:solidFill>
                  <a:schemeClr val="bg1">
                    <a:lumMod val="95000"/>
                  </a:schemeClr>
                </a:solidFill>
              </a:rPr>
              <a:t>It provides an API that enables services to subscribe to events. </a:t>
            </a:r>
          </a:p>
          <a:p>
            <a:r>
              <a:rPr lang="en-GB" dirty="0">
                <a:solidFill>
                  <a:schemeClr val="bg1">
                    <a:lumMod val="95000"/>
                  </a:schemeClr>
                </a:solidFill>
              </a:rPr>
              <a:t>When a service saves an event in the event store, it is delivered to all interested subscribers.</a:t>
            </a:r>
            <a:endParaRPr lang="pl-PL" dirty="0">
              <a:solidFill>
                <a:schemeClr val="bg1">
                  <a:lumMod val="95000"/>
                </a:schemeClr>
              </a:solidFill>
            </a:endParaRPr>
          </a:p>
        </p:txBody>
      </p:sp>
    </p:spTree>
    <p:extLst>
      <p:ext uri="{BB962C8B-B14F-4D97-AF65-F5344CB8AC3E}">
        <p14:creationId xmlns:p14="http://schemas.microsoft.com/office/powerpoint/2010/main" val="3459363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a:xfrm>
            <a:off x="838199" y="291090"/>
            <a:ext cx="10515599" cy="932688"/>
          </a:xfrm>
        </p:spPr>
        <p:txBody>
          <a:bodyPr vert="horz" lIns="91440" tIns="45720" rIns="91440" bIns="45720" rtlCol="0" anchor="b">
            <a:normAutofit/>
          </a:bodyPr>
          <a:lstStyle/>
          <a:p>
            <a:r>
              <a:rPr lang="en-US" sz="5400" kern="1200" dirty="0">
                <a:solidFill>
                  <a:schemeClr val="bg1"/>
                </a:solidFill>
                <a:latin typeface="+mj-lt"/>
                <a:ea typeface="+mj-ea"/>
                <a:cs typeface="+mj-cs"/>
              </a:rPr>
              <a:t>Event Sourcing</a:t>
            </a:r>
          </a:p>
        </p:txBody>
      </p:sp>
      <p:pic>
        <p:nvPicPr>
          <p:cNvPr id="3" name="Content Placeholder 2" descr="Diagram&#10;&#10;Description automatically generated">
            <a:extLst>
              <a:ext uri="{FF2B5EF4-FFF2-40B4-BE49-F238E27FC236}">
                <a16:creationId xmlns:a16="http://schemas.microsoft.com/office/drawing/2014/main" id="{9F9F0E15-F3D8-EE41-BA99-0DACE332E390}"/>
              </a:ext>
            </a:extLst>
          </p:cNvPr>
          <p:cNvPicPr>
            <a:picLocks noGrp="1" noChangeAspect="1"/>
          </p:cNvPicPr>
          <p:nvPr>
            <p:ph idx="1"/>
          </p:nvPr>
        </p:nvPicPr>
        <p:blipFill>
          <a:blip r:embed="rId2"/>
          <a:stretch>
            <a:fillRect/>
          </a:stretch>
        </p:blipFill>
        <p:spPr>
          <a:xfrm>
            <a:off x="1065533" y="1223778"/>
            <a:ext cx="10060929" cy="5080769"/>
          </a:xfrm>
          <a:prstGeom prst="rect">
            <a:avLst/>
          </a:prstGeom>
        </p:spPr>
      </p:pic>
    </p:spTree>
    <p:extLst>
      <p:ext uri="{BB962C8B-B14F-4D97-AF65-F5344CB8AC3E}">
        <p14:creationId xmlns:p14="http://schemas.microsoft.com/office/powerpoint/2010/main" val="80884514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pl-PL" dirty="0">
                <a:solidFill>
                  <a:schemeClr val="bg1"/>
                </a:solidFill>
              </a:rPr>
              <a:t>Event </a:t>
            </a:r>
            <a:r>
              <a:rPr lang="pl-PL" dirty="0" err="1">
                <a:solidFill>
                  <a:schemeClr val="bg1"/>
                </a:solidFill>
              </a:rPr>
              <a:t>Sourcing</a:t>
            </a:r>
            <a:r>
              <a:rPr lang="pl-PL" dirty="0">
                <a:solidFill>
                  <a:schemeClr val="bg1"/>
                </a:solidFill>
              </a:rPr>
              <a:t> – </a:t>
            </a:r>
            <a:r>
              <a:rPr lang="pl-PL" dirty="0" err="1">
                <a:solidFill>
                  <a:schemeClr val="bg1"/>
                </a:solidFill>
              </a:rPr>
              <a:t>another</a:t>
            </a:r>
            <a:r>
              <a:rPr lang="pl-PL" dirty="0">
                <a:solidFill>
                  <a:schemeClr val="bg1"/>
                </a:solidFill>
              </a:rPr>
              <a:t> problem</a:t>
            </a:r>
          </a:p>
        </p:txBody>
      </p:sp>
      <p:sp>
        <p:nvSpPr>
          <p:cNvPr id="8" name="Content Placeholder 7">
            <a:extLst>
              <a:ext uri="{FF2B5EF4-FFF2-40B4-BE49-F238E27FC236}">
                <a16:creationId xmlns:a16="http://schemas.microsoft.com/office/drawing/2014/main" id="{8DC36335-78B3-714A-B20A-0EDFA6349C79}"/>
              </a:ext>
            </a:extLst>
          </p:cNvPr>
          <p:cNvSpPr>
            <a:spLocks noGrp="1"/>
          </p:cNvSpPr>
          <p:nvPr>
            <p:ph idx="1"/>
          </p:nvPr>
        </p:nvSpPr>
        <p:spPr/>
        <p:txBody>
          <a:bodyPr>
            <a:normAutofit/>
          </a:bodyPr>
          <a:lstStyle/>
          <a:p>
            <a:r>
              <a:rPr lang="pl-PL" dirty="0">
                <a:solidFill>
                  <a:schemeClr val="bg1">
                    <a:lumMod val="95000"/>
                  </a:schemeClr>
                </a:solidFill>
              </a:rPr>
              <a:t>How to </a:t>
            </a:r>
            <a:r>
              <a:rPr lang="pl-PL" dirty="0" err="1">
                <a:solidFill>
                  <a:schemeClr val="bg1">
                    <a:lumMod val="95000"/>
                  </a:schemeClr>
                </a:solidFill>
              </a:rPr>
              <a:t>query</a:t>
            </a:r>
            <a:r>
              <a:rPr lang="pl-PL" dirty="0">
                <a:solidFill>
                  <a:schemeClr val="bg1">
                    <a:lumMod val="95000"/>
                  </a:schemeClr>
                </a:solidFill>
              </a:rPr>
              <a:t> Event </a:t>
            </a:r>
            <a:r>
              <a:rPr lang="pl-PL" dirty="0" err="1">
                <a:solidFill>
                  <a:schemeClr val="bg1">
                    <a:lumMod val="95000"/>
                  </a:schemeClr>
                </a:solidFill>
              </a:rPr>
              <a:t>store</a:t>
            </a:r>
            <a:r>
              <a:rPr lang="pl-PL" dirty="0">
                <a:solidFill>
                  <a:schemeClr val="bg1">
                    <a:lumMod val="95000"/>
                  </a:schemeClr>
                </a:solidFill>
              </a:rPr>
              <a:t> to </a:t>
            </a:r>
            <a:r>
              <a:rPr lang="pl-PL" dirty="0" err="1">
                <a:solidFill>
                  <a:schemeClr val="bg1">
                    <a:lumMod val="95000"/>
                  </a:schemeClr>
                </a:solidFill>
              </a:rPr>
              <a:t>get</a:t>
            </a:r>
            <a:r>
              <a:rPr lang="pl-PL" dirty="0">
                <a:solidFill>
                  <a:schemeClr val="bg1">
                    <a:lumMod val="95000"/>
                  </a:schemeClr>
                </a:solidFill>
              </a:rPr>
              <a:t> </a:t>
            </a:r>
            <a:r>
              <a:rPr lang="pl-PL" dirty="0" err="1">
                <a:solidFill>
                  <a:schemeClr val="bg1">
                    <a:lumMod val="95000"/>
                  </a:schemeClr>
                </a:solidFill>
              </a:rPr>
              <a:t>current</a:t>
            </a:r>
            <a:r>
              <a:rPr lang="pl-PL" dirty="0">
                <a:solidFill>
                  <a:schemeClr val="bg1">
                    <a:lumMod val="95000"/>
                  </a:schemeClr>
                </a:solidFill>
              </a:rPr>
              <a:t> </a:t>
            </a:r>
            <a:r>
              <a:rPr lang="pl-PL" dirty="0" err="1">
                <a:solidFill>
                  <a:schemeClr val="bg1">
                    <a:lumMod val="95000"/>
                  </a:schemeClr>
                </a:solidFill>
              </a:rPr>
              <a:t>state</a:t>
            </a:r>
            <a:r>
              <a:rPr lang="pl-PL" dirty="0">
                <a:solidFill>
                  <a:schemeClr val="bg1">
                    <a:lumMod val="95000"/>
                  </a:schemeClr>
                </a:solidFill>
              </a:rPr>
              <a:t> of Order?</a:t>
            </a:r>
          </a:p>
          <a:p>
            <a:r>
              <a:rPr lang="pl-PL" dirty="0" err="1">
                <a:solidFill>
                  <a:schemeClr val="bg1">
                    <a:lumMod val="95000"/>
                  </a:schemeClr>
                </a:solidFill>
              </a:rPr>
              <a:t>Should</a:t>
            </a:r>
            <a:r>
              <a:rPr lang="pl-PL" dirty="0">
                <a:solidFill>
                  <a:schemeClr val="bg1">
                    <a:lumMod val="95000"/>
                  </a:schemeClr>
                </a:solidFill>
              </a:rPr>
              <a:t> we </a:t>
            </a:r>
            <a:r>
              <a:rPr lang="pl-PL" dirty="0" err="1">
                <a:solidFill>
                  <a:schemeClr val="bg1">
                    <a:lumMod val="95000"/>
                  </a:schemeClr>
                </a:solidFill>
              </a:rPr>
              <a:t>query</a:t>
            </a:r>
            <a:r>
              <a:rPr lang="pl-PL" dirty="0">
                <a:solidFill>
                  <a:schemeClr val="bg1">
                    <a:lumMod val="95000"/>
                  </a:schemeClr>
                </a:solidFill>
              </a:rPr>
              <a:t> for </a:t>
            </a:r>
            <a:r>
              <a:rPr lang="pl-PL" dirty="0" err="1">
                <a:solidFill>
                  <a:schemeClr val="bg1">
                    <a:lumMod val="95000"/>
                  </a:schemeClr>
                </a:solidFill>
              </a:rPr>
              <a:t>all</a:t>
            </a:r>
            <a:r>
              <a:rPr lang="pl-PL" dirty="0">
                <a:solidFill>
                  <a:schemeClr val="bg1">
                    <a:lumMod val="95000"/>
                  </a:schemeClr>
                </a:solidFill>
              </a:rPr>
              <a:t> of the </a:t>
            </a:r>
            <a:r>
              <a:rPr lang="pl-PL" dirty="0" err="1">
                <a:solidFill>
                  <a:schemeClr val="bg1">
                    <a:lumMod val="95000"/>
                  </a:schemeClr>
                </a:solidFill>
              </a:rPr>
              <a:t>events</a:t>
            </a:r>
            <a:r>
              <a:rPr lang="pl-PL" dirty="0">
                <a:solidFill>
                  <a:schemeClr val="bg1">
                    <a:lumMod val="95000"/>
                  </a:schemeClr>
                </a:solidFill>
              </a:rPr>
              <a:t> </a:t>
            </a:r>
            <a:r>
              <a:rPr lang="pl-PL" dirty="0" err="1">
                <a:solidFill>
                  <a:schemeClr val="bg1">
                    <a:lumMod val="95000"/>
                  </a:schemeClr>
                </a:solidFill>
              </a:rPr>
              <a:t>every</a:t>
            </a:r>
            <a:r>
              <a:rPr lang="pl-PL" dirty="0">
                <a:solidFill>
                  <a:schemeClr val="bg1">
                    <a:lumMod val="95000"/>
                  </a:schemeClr>
                </a:solidFill>
              </a:rPr>
              <a:t> </a:t>
            </a:r>
            <a:r>
              <a:rPr lang="pl-PL" dirty="0" err="1">
                <a:solidFill>
                  <a:schemeClr val="bg1">
                    <a:lumMod val="95000"/>
                  </a:schemeClr>
                </a:solidFill>
              </a:rPr>
              <a:t>time</a:t>
            </a:r>
            <a:r>
              <a:rPr lang="pl-PL" dirty="0">
                <a:solidFill>
                  <a:schemeClr val="bg1">
                    <a:lumMod val="95000"/>
                  </a:schemeClr>
                </a:solidFill>
              </a:rPr>
              <a:t>?</a:t>
            </a:r>
          </a:p>
        </p:txBody>
      </p:sp>
    </p:spTree>
    <p:extLst>
      <p:ext uri="{BB962C8B-B14F-4D97-AF65-F5344CB8AC3E}">
        <p14:creationId xmlns:p14="http://schemas.microsoft.com/office/powerpoint/2010/main" val="360969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pic>
        <p:nvPicPr>
          <p:cNvPr id="4" name="Picture 3" descr="A picture containing light&#10;&#10;Description automatically generated">
            <a:extLst>
              <a:ext uri="{FF2B5EF4-FFF2-40B4-BE49-F238E27FC236}">
                <a16:creationId xmlns:a16="http://schemas.microsoft.com/office/drawing/2014/main" id="{ACEE5FAE-33D3-A445-A29A-23C429B4DFCF}"/>
              </a:ext>
            </a:extLst>
          </p:cNvPr>
          <p:cNvPicPr>
            <a:picLocks noChangeAspect="1"/>
          </p:cNvPicPr>
          <p:nvPr/>
        </p:nvPicPr>
        <p:blipFill rotWithShape="1">
          <a:blip r:embed="rId2"/>
          <a:srcRect t="15730"/>
          <a:stretch/>
        </p:blipFill>
        <p:spPr>
          <a:xfrm>
            <a:off x="-3047" y="10"/>
            <a:ext cx="12191999" cy="6857990"/>
          </a:xfrm>
          <a:prstGeom prst="rect">
            <a:avLst/>
          </a:prstGeom>
        </p:spPr>
      </p:pic>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a:xfrm>
            <a:off x="1097280" y="325550"/>
            <a:ext cx="10058400" cy="3574778"/>
          </a:xfrm>
          <a:effectLst>
            <a:outerShdw blurRad="50800" dist="38100" dir="2700000" algn="tl" rotWithShape="0">
              <a:prstClr val="black">
                <a:alpha val="40000"/>
              </a:prstClr>
            </a:outerShdw>
          </a:effectLst>
        </p:spPr>
        <p:txBody>
          <a:bodyPr vert="horz" lIns="91440" tIns="45720" rIns="91440" bIns="45720" rtlCol="0" anchor="b">
            <a:normAutofit/>
          </a:bodyPr>
          <a:lstStyle/>
          <a:p>
            <a:pPr algn="ctr"/>
            <a:r>
              <a:rPr lang="en-US" sz="5200" dirty="0">
                <a:solidFill>
                  <a:srgbClr val="FFFFFF"/>
                </a:solidFill>
              </a:rPr>
              <a:t>CQRS</a:t>
            </a:r>
          </a:p>
        </p:txBody>
      </p:sp>
      <p:sp>
        <p:nvSpPr>
          <p:cNvPr id="6" name="Rectangle 5">
            <a:extLst>
              <a:ext uri="{FF2B5EF4-FFF2-40B4-BE49-F238E27FC236}">
                <a16:creationId xmlns:a16="http://schemas.microsoft.com/office/drawing/2014/main" id="{40F73407-375D-5E4F-85FF-E0A287D2FDAE}"/>
              </a:ext>
            </a:extLst>
          </p:cNvPr>
          <p:cNvSpPr/>
          <p:nvPr/>
        </p:nvSpPr>
        <p:spPr>
          <a:xfrm>
            <a:off x="618063" y="4856921"/>
            <a:ext cx="9565028" cy="1249240"/>
          </a:xfrm>
          <a:prstGeom prst="rect">
            <a:avLst/>
          </a:prstGeom>
        </p:spPr>
        <p:txBody>
          <a:bodyPr vert="horz" lIns="91440" tIns="45720" rIns="91440" bIns="45720" rtlCol="0">
            <a:normAutofit/>
          </a:bodyPr>
          <a:lstStyle/>
          <a:p>
            <a:pPr>
              <a:lnSpc>
                <a:spcPct val="90000"/>
              </a:lnSpc>
              <a:spcAft>
                <a:spcPts val="600"/>
              </a:spcAft>
            </a:pPr>
            <a:endParaRPr lang="en-US" sz="3600" dirty="0">
              <a:solidFill>
                <a:schemeClr val="accent1"/>
              </a:solidFill>
            </a:endParaRPr>
          </a:p>
        </p:txBody>
      </p:sp>
    </p:spTree>
    <p:extLst>
      <p:ext uri="{BB962C8B-B14F-4D97-AF65-F5344CB8AC3E}">
        <p14:creationId xmlns:p14="http://schemas.microsoft.com/office/powerpoint/2010/main" val="68616966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pl-PL" dirty="0">
                <a:solidFill>
                  <a:schemeClr val="bg1"/>
                </a:solidFill>
              </a:rPr>
              <a:t>CQRS</a:t>
            </a:r>
          </a:p>
        </p:txBody>
      </p:sp>
      <p:sp>
        <p:nvSpPr>
          <p:cNvPr id="8" name="Content Placeholder 7">
            <a:extLst>
              <a:ext uri="{FF2B5EF4-FFF2-40B4-BE49-F238E27FC236}">
                <a16:creationId xmlns:a16="http://schemas.microsoft.com/office/drawing/2014/main" id="{8DC36335-78B3-714A-B20A-0EDFA6349C79}"/>
              </a:ext>
            </a:extLst>
          </p:cNvPr>
          <p:cNvSpPr>
            <a:spLocks noGrp="1"/>
          </p:cNvSpPr>
          <p:nvPr>
            <p:ph idx="1"/>
          </p:nvPr>
        </p:nvSpPr>
        <p:spPr/>
        <p:txBody>
          <a:bodyPr>
            <a:normAutofit/>
          </a:bodyPr>
          <a:lstStyle/>
          <a:p>
            <a:pPr marL="0" indent="0">
              <a:buNone/>
            </a:pPr>
            <a:r>
              <a:rPr lang="pl-PL" dirty="0">
                <a:solidFill>
                  <a:schemeClr val="bg1">
                    <a:lumMod val="95000"/>
                  </a:schemeClr>
                </a:solidFill>
              </a:rPr>
              <a:t>CQRS = </a:t>
            </a:r>
            <a:r>
              <a:rPr lang="en-GB" dirty="0">
                <a:solidFill>
                  <a:schemeClr val="bg1">
                    <a:lumMod val="95000"/>
                  </a:schemeClr>
                </a:solidFill>
              </a:rPr>
              <a:t>Command Query Responsibility Segregation</a:t>
            </a:r>
          </a:p>
          <a:p>
            <a:pPr marL="0" indent="0">
              <a:buNone/>
            </a:pPr>
            <a:endParaRPr lang="pl-PL" dirty="0">
              <a:solidFill>
                <a:schemeClr val="bg1">
                  <a:lumMod val="95000"/>
                </a:schemeClr>
              </a:solidFill>
            </a:endParaRPr>
          </a:p>
          <a:p>
            <a:pPr marL="0" indent="0">
              <a:buNone/>
            </a:pPr>
            <a:r>
              <a:rPr lang="pl-PL" dirty="0">
                <a:solidFill>
                  <a:schemeClr val="bg1">
                    <a:lumMod val="95000"/>
                  </a:schemeClr>
                </a:solidFill>
              </a:rPr>
              <a:t>Problem</a:t>
            </a:r>
          </a:p>
          <a:p>
            <a:pPr marL="0" indent="0">
              <a:buNone/>
            </a:pPr>
            <a:r>
              <a:rPr lang="en-GB" dirty="0">
                <a:solidFill>
                  <a:schemeClr val="bg1">
                    <a:lumMod val="95000"/>
                  </a:schemeClr>
                </a:solidFill>
              </a:rPr>
              <a:t>How to implement a query that retrieves data from multiple services in a microservice architecture?</a:t>
            </a:r>
            <a:endParaRPr lang="pl-PL" dirty="0">
              <a:solidFill>
                <a:schemeClr val="bg1">
                  <a:lumMod val="95000"/>
                </a:schemeClr>
              </a:solidFill>
            </a:endParaRPr>
          </a:p>
        </p:txBody>
      </p:sp>
    </p:spTree>
    <p:extLst>
      <p:ext uri="{BB962C8B-B14F-4D97-AF65-F5344CB8AC3E}">
        <p14:creationId xmlns:p14="http://schemas.microsoft.com/office/powerpoint/2010/main" val="2602271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pl-PL" dirty="0">
                <a:solidFill>
                  <a:schemeClr val="bg1"/>
                </a:solidFill>
              </a:rPr>
              <a:t>CQRS</a:t>
            </a:r>
          </a:p>
        </p:txBody>
      </p:sp>
      <p:sp>
        <p:nvSpPr>
          <p:cNvPr id="8" name="Content Placeholder 7">
            <a:extLst>
              <a:ext uri="{FF2B5EF4-FFF2-40B4-BE49-F238E27FC236}">
                <a16:creationId xmlns:a16="http://schemas.microsoft.com/office/drawing/2014/main" id="{8DC36335-78B3-714A-B20A-0EDFA6349C79}"/>
              </a:ext>
            </a:extLst>
          </p:cNvPr>
          <p:cNvSpPr>
            <a:spLocks noGrp="1"/>
          </p:cNvSpPr>
          <p:nvPr>
            <p:ph idx="1"/>
          </p:nvPr>
        </p:nvSpPr>
        <p:spPr/>
        <p:txBody>
          <a:bodyPr>
            <a:normAutofit/>
          </a:bodyPr>
          <a:lstStyle/>
          <a:p>
            <a:pPr marL="0" indent="0">
              <a:buNone/>
            </a:pPr>
            <a:r>
              <a:rPr lang="pl-PL" dirty="0">
                <a:solidFill>
                  <a:schemeClr val="bg1">
                    <a:lumMod val="95000"/>
                  </a:schemeClr>
                </a:solidFill>
              </a:rPr>
              <a:t>Solution:</a:t>
            </a:r>
          </a:p>
          <a:p>
            <a:pPr marL="0" indent="0">
              <a:buNone/>
            </a:pPr>
            <a:endParaRPr lang="pl-PL" dirty="0">
              <a:solidFill>
                <a:schemeClr val="bg1">
                  <a:lumMod val="95000"/>
                </a:schemeClr>
              </a:solidFill>
            </a:endParaRPr>
          </a:p>
          <a:p>
            <a:r>
              <a:rPr lang="en-GB" dirty="0">
                <a:solidFill>
                  <a:schemeClr val="bg1">
                    <a:lumMod val="95000"/>
                  </a:schemeClr>
                </a:solidFill>
              </a:rPr>
              <a:t>Define a view database, which is a read-only replica that is designed to support that query. </a:t>
            </a:r>
          </a:p>
          <a:p>
            <a:r>
              <a:rPr lang="en-GB" dirty="0">
                <a:solidFill>
                  <a:schemeClr val="bg1">
                    <a:lumMod val="95000"/>
                  </a:schemeClr>
                </a:solidFill>
              </a:rPr>
              <a:t>The application keeps the replica up to data by subscribing to </a:t>
            </a:r>
            <a:r>
              <a:rPr lang="en-GB" dirty="0">
                <a:solidFill>
                  <a:schemeClr val="bg1">
                    <a:lumMod val="95000"/>
                  </a:schemeClr>
                </a:solidFill>
                <a:hlinkClick r:id="rId2">
                  <a:extLst>
                    <a:ext uri="{A12FA001-AC4F-418D-AE19-62706E023703}">
                      <ahyp:hlinkClr xmlns:ahyp="http://schemas.microsoft.com/office/drawing/2018/hyperlinkcolor" val="tx"/>
                    </a:ext>
                  </a:extLst>
                </a:hlinkClick>
              </a:rPr>
              <a:t>Domain events</a:t>
            </a:r>
            <a:r>
              <a:rPr lang="en-GB" dirty="0">
                <a:solidFill>
                  <a:schemeClr val="bg1">
                    <a:lumMod val="95000"/>
                  </a:schemeClr>
                </a:solidFill>
              </a:rPr>
              <a:t> published by the service that own the data.</a:t>
            </a:r>
            <a:endParaRPr lang="pl-PL" dirty="0">
              <a:solidFill>
                <a:schemeClr val="bg1">
                  <a:lumMod val="95000"/>
                </a:schemeClr>
              </a:solidFill>
            </a:endParaRPr>
          </a:p>
        </p:txBody>
      </p:sp>
    </p:spTree>
    <p:extLst>
      <p:ext uri="{BB962C8B-B14F-4D97-AF65-F5344CB8AC3E}">
        <p14:creationId xmlns:p14="http://schemas.microsoft.com/office/powerpoint/2010/main" val="1653301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dirty="0">
                <a:solidFill>
                  <a:srgbClr val="FFFFFF"/>
                </a:solidFill>
                <a:latin typeface="+mj-lt"/>
                <a:ea typeface="+mj-ea"/>
                <a:cs typeface="+mj-cs"/>
              </a:rPr>
              <a:t>CQRS</a:t>
            </a:r>
          </a:p>
        </p:txBody>
      </p:sp>
      <p:pic>
        <p:nvPicPr>
          <p:cNvPr id="3" name="Content Placeholder 2" descr="Diagram&#10;&#10;Description automatically generated">
            <a:extLst>
              <a:ext uri="{FF2B5EF4-FFF2-40B4-BE49-F238E27FC236}">
                <a16:creationId xmlns:a16="http://schemas.microsoft.com/office/drawing/2014/main" id="{FD945E0E-3465-2F40-9AED-D84269F7AC1D}"/>
              </a:ext>
            </a:extLst>
          </p:cNvPr>
          <p:cNvPicPr>
            <a:picLocks noGrp="1" noChangeAspect="1"/>
          </p:cNvPicPr>
          <p:nvPr>
            <p:ph idx="1"/>
          </p:nvPr>
        </p:nvPicPr>
        <p:blipFill>
          <a:blip r:embed="rId2"/>
          <a:stretch>
            <a:fillRect/>
          </a:stretch>
        </p:blipFill>
        <p:spPr>
          <a:xfrm>
            <a:off x="4527804" y="1137652"/>
            <a:ext cx="7602806" cy="4783645"/>
          </a:xfrm>
          <a:prstGeom prst="rect">
            <a:avLst/>
          </a:prstGeom>
        </p:spPr>
      </p:pic>
    </p:spTree>
    <p:extLst>
      <p:ext uri="{BB962C8B-B14F-4D97-AF65-F5344CB8AC3E}">
        <p14:creationId xmlns:p14="http://schemas.microsoft.com/office/powerpoint/2010/main" val="395206914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pl-PL" dirty="0">
                <a:solidFill>
                  <a:schemeClr val="bg1"/>
                </a:solidFill>
              </a:rPr>
              <a:t>CQRS</a:t>
            </a:r>
          </a:p>
        </p:txBody>
      </p:sp>
      <p:sp>
        <p:nvSpPr>
          <p:cNvPr id="8" name="Content Placeholder 7">
            <a:extLst>
              <a:ext uri="{FF2B5EF4-FFF2-40B4-BE49-F238E27FC236}">
                <a16:creationId xmlns:a16="http://schemas.microsoft.com/office/drawing/2014/main" id="{8DC36335-78B3-714A-B20A-0EDFA6349C79}"/>
              </a:ext>
            </a:extLst>
          </p:cNvPr>
          <p:cNvSpPr>
            <a:spLocks noGrp="1"/>
          </p:cNvSpPr>
          <p:nvPr>
            <p:ph idx="1"/>
          </p:nvPr>
        </p:nvSpPr>
        <p:spPr/>
        <p:txBody>
          <a:bodyPr>
            <a:normAutofit/>
          </a:bodyPr>
          <a:lstStyle/>
          <a:p>
            <a:pPr marL="0" indent="0">
              <a:buNone/>
            </a:pPr>
            <a:r>
              <a:rPr lang="en-GB" dirty="0">
                <a:solidFill>
                  <a:schemeClr val="bg1">
                    <a:lumMod val="95000"/>
                  </a:schemeClr>
                </a:solidFill>
              </a:rPr>
              <a:t>This pattern has the following benefits:</a:t>
            </a:r>
          </a:p>
          <a:p>
            <a:r>
              <a:rPr lang="en-GB" dirty="0">
                <a:solidFill>
                  <a:schemeClr val="bg1">
                    <a:lumMod val="95000"/>
                  </a:schemeClr>
                </a:solidFill>
              </a:rPr>
              <a:t>Supports multiple denormalized views that are scalable and performant</a:t>
            </a:r>
          </a:p>
          <a:p>
            <a:r>
              <a:rPr lang="en-GB" dirty="0">
                <a:solidFill>
                  <a:schemeClr val="bg1">
                    <a:lumMod val="95000"/>
                  </a:schemeClr>
                </a:solidFill>
              </a:rPr>
              <a:t>Improved separation of concerns = simpler command and query models</a:t>
            </a:r>
          </a:p>
          <a:p>
            <a:r>
              <a:rPr lang="en-GB" dirty="0">
                <a:solidFill>
                  <a:schemeClr val="bg1">
                    <a:lumMod val="95000"/>
                  </a:schemeClr>
                </a:solidFill>
              </a:rPr>
              <a:t>Necessary in an event sourced architecture</a:t>
            </a:r>
            <a:br>
              <a:rPr lang="en-GB" dirty="0">
                <a:solidFill>
                  <a:schemeClr val="bg1">
                    <a:lumMod val="95000"/>
                  </a:schemeClr>
                </a:solidFill>
              </a:rPr>
            </a:br>
            <a:endParaRPr lang="en-GB" dirty="0">
              <a:solidFill>
                <a:schemeClr val="bg1">
                  <a:lumMod val="95000"/>
                </a:schemeClr>
              </a:solidFill>
            </a:endParaRPr>
          </a:p>
        </p:txBody>
      </p:sp>
    </p:spTree>
    <p:extLst>
      <p:ext uri="{BB962C8B-B14F-4D97-AF65-F5344CB8AC3E}">
        <p14:creationId xmlns:p14="http://schemas.microsoft.com/office/powerpoint/2010/main" val="260967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pl-PL" dirty="0">
                <a:solidFill>
                  <a:schemeClr val="bg1"/>
                </a:solidFill>
              </a:rPr>
              <a:t>CQRS</a:t>
            </a:r>
          </a:p>
        </p:txBody>
      </p:sp>
      <p:sp>
        <p:nvSpPr>
          <p:cNvPr id="8" name="Content Placeholder 7">
            <a:extLst>
              <a:ext uri="{FF2B5EF4-FFF2-40B4-BE49-F238E27FC236}">
                <a16:creationId xmlns:a16="http://schemas.microsoft.com/office/drawing/2014/main" id="{8DC36335-78B3-714A-B20A-0EDFA6349C79}"/>
              </a:ext>
            </a:extLst>
          </p:cNvPr>
          <p:cNvSpPr>
            <a:spLocks noGrp="1"/>
          </p:cNvSpPr>
          <p:nvPr>
            <p:ph idx="1"/>
          </p:nvPr>
        </p:nvSpPr>
        <p:spPr/>
        <p:txBody>
          <a:bodyPr>
            <a:normAutofit/>
          </a:bodyPr>
          <a:lstStyle/>
          <a:p>
            <a:pPr marL="0" indent="0">
              <a:buNone/>
            </a:pPr>
            <a:r>
              <a:rPr lang="en-GB" dirty="0">
                <a:solidFill>
                  <a:schemeClr val="bg1">
                    <a:lumMod val="95000"/>
                  </a:schemeClr>
                </a:solidFill>
              </a:rPr>
              <a:t>This pattern has the following drawbacks:</a:t>
            </a:r>
          </a:p>
          <a:p>
            <a:r>
              <a:rPr lang="en-GB" dirty="0">
                <a:solidFill>
                  <a:schemeClr val="bg1">
                    <a:lumMod val="95000"/>
                  </a:schemeClr>
                </a:solidFill>
              </a:rPr>
              <a:t>Increased complexity</a:t>
            </a:r>
          </a:p>
          <a:p>
            <a:r>
              <a:rPr lang="en-GB" dirty="0">
                <a:solidFill>
                  <a:schemeClr val="bg1">
                    <a:lumMod val="95000"/>
                  </a:schemeClr>
                </a:solidFill>
              </a:rPr>
              <a:t>Potential code duplication</a:t>
            </a:r>
          </a:p>
          <a:p>
            <a:r>
              <a:rPr lang="en-GB" dirty="0">
                <a:solidFill>
                  <a:schemeClr val="bg1">
                    <a:lumMod val="95000"/>
                  </a:schemeClr>
                </a:solidFill>
              </a:rPr>
              <a:t>Replication lag/eventually consistent views</a:t>
            </a:r>
          </a:p>
        </p:txBody>
      </p:sp>
    </p:spTree>
    <p:extLst>
      <p:ext uri="{BB962C8B-B14F-4D97-AF65-F5344CB8AC3E}">
        <p14:creationId xmlns:p14="http://schemas.microsoft.com/office/powerpoint/2010/main" val="1280527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9C83DE-E8AE-C64D-B42B-49F505F8D636}"/>
              </a:ext>
            </a:extLst>
          </p:cNvPr>
          <p:cNvSpPr>
            <a:spLocks noGrp="1"/>
          </p:cNvSpPr>
          <p:nvPr>
            <p:ph idx="1"/>
          </p:nvPr>
        </p:nvSpPr>
        <p:spPr>
          <a:xfrm>
            <a:off x="775446" y="1690688"/>
            <a:ext cx="10681448" cy="4802187"/>
          </a:xfrm>
        </p:spPr>
        <p:txBody>
          <a:bodyPr>
            <a:normAutofit/>
          </a:bodyPr>
          <a:lstStyle/>
          <a:p>
            <a:pPr>
              <a:buClr>
                <a:schemeClr val="accent1"/>
              </a:buClr>
            </a:pPr>
            <a:r>
              <a:rPr lang="en-GB" sz="3200" dirty="0">
                <a:solidFill>
                  <a:schemeClr val="bg1"/>
                </a:solidFill>
              </a:rPr>
              <a:t>Training: 2 x 7h</a:t>
            </a:r>
          </a:p>
          <a:p>
            <a:pPr>
              <a:buClr>
                <a:schemeClr val="accent1"/>
              </a:buClr>
            </a:pPr>
            <a:r>
              <a:rPr lang="en-GB" sz="3200" dirty="0">
                <a:solidFill>
                  <a:schemeClr val="bg1"/>
                </a:solidFill>
              </a:rPr>
              <a:t>Short breaks after sessions - 1h – 3-5mins </a:t>
            </a:r>
          </a:p>
          <a:p>
            <a:pPr>
              <a:buClr>
                <a:schemeClr val="accent1"/>
              </a:buClr>
            </a:pPr>
            <a:r>
              <a:rPr lang="en-GB" sz="3200" dirty="0">
                <a:solidFill>
                  <a:schemeClr val="bg1"/>
                </a:solidFill>
              </a:rPr>
              <a:t>One long break for lunch – around 1pm ?</a:t>
            </a:r>
          </a:p>
          <a:p>
            <a:pPr>
              <a:buClr>
                <a:schemeClr val="accent1"/>
              </a:buClr>
            </a:pPr>
            <a:r>
              <a:rPr lang="en-GB" sz="3200" dirty="0">
                <a:solidFill>
                  <a:schemeClr val="bg1"/>
                </a:solidFill>
              </a:rPr>
              <a:t>Ask questions anytime</a:t>
            </a:r>
          </a:p>
          <a:p>
            <a:pPr>
              <a:buClr>
                <a:schemeClr val="accent1"/>
              </a:buClr>
            </a:pPr>
            <a:r>
              <a:rPr lang="en-GB" sz="3200" dirty="0">
                <a:solidFill>
                  <a:schemeClr val="bg1"/>
                </a:solidFill>
              </a:rPr>
              <a:t>Few exercises to keep you warm-up</a:t>
            </a:r>
          </a:p>
          <a:p>
            <a:pPr>
              <a:buClr>
                <a:schemeClr val="accent1"/>
              </a:buClr>
            </a:pPr>
            <a:r>
              <a:rPr lang="en-GB" sz="3200" dirty="0">
                <a:solidFill>
                  <a:schemeClr val="bg1"/>
                </a:solidFill>
              </a:rPr>
              <a:t>No present list : )</a:t>
            </a:r>
          </a:p>
          <a:p>
            <a:pPr>
              <a:buClr>
                <a:schemeClr val="accent1"/>
              </a:buClr>
            </a:pPr>
            <a:endParaRPr lang="en-GB" sz="3200" dirty="0">
              <a:solidFill>
                <a:schemeClr val="bg1"/>
              </a:solidFill>
            </a:endParaRPr>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pl-PL" dirty="0">
                <a:solidFill>
                  <a:schemeClr val="bg1"/>
                </a:solidFill>
                <a:latin typeface="Roboto" panose="02000000000000000000" pitchFamily="2" charset="0"/>
                <a:ea typeface="Roboto" panose="02000000000000000000" pitchFamily="2" charset="0"/>
              </a:rPr>
              <a:t>General </a:t>
            </a:r>
            <a:r>
              <a:rPr lang="pl-PL" dirty="0" err="1">
                <a:solidFill>
                  <a:schemeClr val="bg1"/>
                </a:solidFill>
                <a:latin typeface="Roboto" panose="02000000000000000000" pitchFamily="2" charset="0"/>
                <a:ea typeface="Roboto" panose="02000000000000000000" pitchFamily="2" charset="0"/>
              </a:rPr>
              <a:t>rules</a:t>
            </a:r>
            <a:endParaRPr lang="pl-PL" dirty="0">
              <a:solidFill>
                <a:schemeClr val="bg1"/>
              </a:solidFill>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1832186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pl-PL" dirty="0">
                <a:solidFill>
                  <a:schemeClr val="bg1"/>
                </a:solidFill>
              </a:rPr>
              <a:t>Event </a:t>
            </a:r>
            <a:r>
              <a:rPr lang="pl-PL" dirty="0" err="1">
                <a:solidFill>
                  <a:schemeClr val="bg1"/>
                </a:solidFill>
              </a:rPr>
              <a:t>Sourcing</a:t>
            </a:r>
            <a:r>
              <a:rPr lang="pl-PL" dirty="0">
                <a:solidFill>
                  <a:schemeClr val="bg1"/>
                </a:solidFill>
              </a:rPr>
              <a:t> – with Kafka</a:t>
            </a:r>
          </a:p>
        </p:txBody>
      </p:sp>
      <p:sp>
        <p:nvSpPr>
          <p:cNvPr id="8" name="Content Placeholder 7">
            <a:extLst>
              <a:ext uri="{FF2B5EF4-FFF2-40B4-BE49-F238E27FC236}">
                <a16:creationId xmlns:a16="http://schemas.microsoft.com/office/drawing/2014/main" id="{8DC36335-78B3-714A-B20A-0EDFA6349C79}"/>
              </a:ext>
            </a:extLst>
          </p:cNvPr>
          <p:cNvSpPr>
            <a:spLocks noGrp="1"/>
          </p:cNvSpPr>
          <p:nvPr>
            <p:ph idx="1"/>
          </p:nvPr>
        </p:nvSpPr>
        <p:spPr/>
        <p:txBody>
          <a:bodyPr>
            <a:normAutofit/>
          </a:bodyPr>
          <a:lstStyle/>
          <a:p>
            <a:r>
              <a:rPr lang="en-GB" dirty="0">
                <a:solidFill>
                  <a:schemeClr val="bg1"/>
                </a:solidFill>
              </a:rPr>
              <a:t>To implement CQRS with Kafka, you write directly to a topic, </a:t>
            </a:r>
          </a:p>
          <a:p>
            <a:r>
              <a:rPr lang="en-GB" dirty="0">
                <a:solidFill>
                  <a:schemeClr val="bg1"/>
                </a:solidFill>
              </a:rPr>
              <a:t>This is faster than writing to a database, which has indexes that must be updated.</a:t>
            </a:r>
          </a:p>
          <a:p>
            <a:r>
              <a:rPr lang="en-GB" dirty="0">
                <a:solidFill>
                  <a:schemeClr val="bg1"/>
                </a:solidFill>
              </a:rPr>
              <a:t>The events are then pushed from Kafka into a view on the read side, from where they can be queried. </a:t>
            </a:r>
          </a:p>
          <a:p>
            <a:r>
              <a:rPr lang="en-GB" dirty="0">
                <a:solidFill>
                  <a:schemeClr val="bg1"/>
                </a:solidFill>
              </a:rPr>
              <a:t>Chronological reductions are performed </a:t>
            </a:r>
            <a:r>
              <a:rPr lang="en-GB" i="1" dirty="0">
                <a:solidFill>
                  <a:schemeClr val="bg1"/>
                </a:solidFill>
              </a:rPr>
              <a:t>before</a:t>
            </a:r>
            <a:r>
              <a:rPr lang="en-GB" dirty="0">
                <a:solidFill>
                  <a:schemeClr val="bg1"/>
                </a:solidFill>
              </a:rPr>
              <a:t> the data is inserted into the view. </a:t>
            </a:r>
            <a:br>
              <a:rPr lang="en-GB" dirty="0">
                <a:solidFill>
                  <a:schemeClr val="bg1"/>
                </a:solidFill>
              </a:rPr>
            </a:br>
            <a:endParaRPr lang="en-GB" dirty="0">
              <a:solidFill>
                <a:schemeClr val="bg1"/>
              </a:solidFill>
            </a:endParaRPr>
          </a:p>
        </p:txBody>
      </p:sp>
    </p:spTree>
    <p:extLst>
      <p:ext uri="{BB962C8B-B14F-4D97-AF65-F5344CB8AC3E}">
        <p14:creationId xmlns:p14="http://schemas.microsoft.com/office/powerpoint/2010/main" val="3514434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B55E30-27AE-5A48-8C08-DED19B259524}"/>
              </a:ext>
            </a:extLst>
          </p:cNvPr>
          <p:cNvSpPr>
            <a:spLocks noGrp="1"/>
          </p:cNvSpPr>
          <p:nvPr>
            <p:ph type="ctrTitle"/>
          </p:nvPr>
        </p:nvSpPr>
        <p:spPr>
          <a:xfrm>
            <a:off x="1524000" y="1122362"/>
            <a:ext cx="9144000" cy="2900518"/>
          </a:xfrm>
        </p:spPr>
        <p:txBody>
          <a:bodyPr>
            <a:normAutofit/>
          </a:bodyPr>
          <a:lstStyle/>
          <a:p>
            <a:r>
              <a:rPr lang="pl-PL" dirty="0" err="1">
                <a:solidFill>
                  <a:srgbClr val="FFFFFF"/>
                </a:solidFill>
                <a:latin typeface="Roboto" panose="02000000000000000000" pitchFamily="2" charset="0"/>
                <a:ea typeface="Roboto" panose="02000000000000000000" pitchFamily="2" charset="0"/>
                <a:cs typeface="Calibri" panose="020F0502020204030204" pitchFamily="34" charset="0"/>
              </a:rPr>
              <a:t>Change</a:t>
            </a:r>
            <a:r>
              <a:rPr lang="pl-PL" dirty="0">
                <a:solidFill>
                  <a:srgbClr val="FFFFFF"/>
                </a:solidFill>
                <a:latin typeface="Roboto" panose="02000000000000000000" pitchFamily="2" charset="0"/>
                <a:ea typeface="Roboto" panose="02000000000000000000" pitchFamily="2" charset="0"/>
                <a:cs typeface="Calibri" panose="020F0502020204030204" pitchFamily="34" charset="0"/>
              </a:rPr>
              <a:t> Data </a:t>
            </a:r>
            <a:r>
              <a:rPr lang="pl-PL" dirty="0" err="1">
                <a:solidFill>
                  <a:srgbClr val="FFFFFF"/>
                </a:solidFill>
                <a:latin typeface="Roboto" panose="02000000000000000000" pitchFamily="2" charset="0"/>
                <a:ea typeface="Roboto" panose="02000000000000000000" pitchFamily="2" charset="0"/>
                <a:cs typeface="Calibri" panose="020F0502020204030204" pitchFamily="34" charset="0"/>
              </a:rPr>
              <a:t>Capture</a:t>
            </a:r>
            <a:endParaRPr lang="pl-PL" dirty="0">
              <a:solidFill>
                <a:srgbClr val="FFFFFF"/>
              </a:solidFill>
              <a:latin typeface="Roboto" panose="02000000000000000000" pitchFamily="2" charset="0"/>
              <a:ea typeface="Roboto" panose="02000000000000000000" pitchFamily="2" charset="0"/>
              <a:cs typeface="Calibri" panose="020F0502020204030204" pitchFamily="34" charset="0"/>
            </a:endParaRPr>
          </a:p>
        </p:txBody>
      </p:sp>
      <p:pic>
        <p:nvPicPr>
          <p:cNvPr id="5" name="Picture 4" descr="A picture containing indoor, old, sitting, sink&#10;&#10;Description automatically generated">
            <a:extLst>
              <a:ext uri="{FF2B5EF4-FFF2-40B4-BE49-F238E27FC236}">
                <a16:creationId xmlns:a16="http://schemas.microsoft.com/office/drawing/2014/main" id="{17DEDD2D-8E00-1C48-9097-C532C5181266}"/>
              </a:ext>
            </a:extLst>
          </p:cNvPr>
          <p:cNvPicPr>
            <a:picLocks noChangeAspect="1"/>
          </p:cNvPicPr>
          <p:nvPr/>
        </p:nvPicPr>
        <p:blipFill rotWithShape="1">
          <a:blip r:embed="rId2">
            <a:alphaModFix amt="50000"/>
          </a:blip>
          <a:srcRect t="10812" b="4919"/>
          <a:stretch/>
        </p:blipFill>
        <p:spPr>
          <a:xfrm>
            <a:off x="20" y="1"/>
            <a:ext cx="12191980" cy="6857999"/>
          </a:xfrm>
          <a:prstGeom prst="rect">
            <a:avLst/>
          </a:prstGeom>
        </p:spPr>
      </p:pic>
    </p:spTree>
    <p:extLst>
      <p:ext uri="{BB962C8B-B14F-4D97-AF65-F5344CB8AC3E}">
        <p14:creationId xmlns:p14="http://schemas.microsoft.com/office/powerpoint/2010/main" val="351718507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9C83DE-E8AE-C64D-B42B-49F505F8D636}"/>
              </a:ext>
            </a:extLst>
          </p:cNvPr>
          <p:cNvSpPr>
            <a:spLocks noGrp="1"/>
          </p:cNvSpPr>
          <p:nvPr>
            <p:ph idx="1"/>
          </p:nvPr>
        </p:nvSpPr>
        <p:spPr>
          <a:xfrm>
            <a:off x="838200" y="1825624"/>
            <a:ext cx="10515600" cy="4306235"/>
          </a:xfrm>
        </p:spPr>
        <p:txBody>
          <a:bodyPr>
            <a:normAutofit/>
          </a:bodyPr>
          <a:lstStyle/>
          <a:p>
            <a:pPr marL="0" indent="0" algn="ctr">
              <a:buClr>
                <a:schemeClr val="accent1"/>
              </a:buClr>
              <a:buNone/>
            </a:pPr>
            <a:endParaRPr lang="en-GB" sz="4000" b="1" dirty="0">
              <a:solidFill>
                <a:schemeClr val="bg2"/>
              </a:solidFill>
            </a:endParaRPr>
          </a:p>
          <a:p>
            <a:pPr marL="0" indent="0" algn="ctr">
              <a:buClr>
                <a:schemeClr val="accent1"/>
              </a:buClr>
              <a:buNone/>
            </a:pPr>
            <a:r>
              <a:rPr lang="en-GB" sz="4000" b="1" dirty="0">
                <a:solidFill>
                  <a:schemeClr val="bg2"/>
                </a:solidFill>
              </a:rPr>
              <a:t>change data capture</a:t>
            </a:r>
            <a:r>
              <a:rPr lang="en-GB" sz="4000" dirty="0">
                <a:solidFill>
                  <a:schemeClr val="bg2"/>
                </a:solidFill>
              </a:rPr>
              <a:t> (</a:t>
            </a:r>
            <a:r>
              <a:rPr lang="en-GB" sz="4000" b="1" dirty="0">
                <a:solidFill>
                  <a:schemeClr val="bg2"/>
                </a:solidFill>
              </a:rPr>
              <a:t>CDC</a:t>
            </a:r>
            <a:r>
              <a:rPr lang="en-GB" sz="4000" dirty="0">
                <a:solidFill>
                  <a:schemeClr val="bg2"/>
                </a:solidFill>
              </a:rPr>
              <a:t>) is a set of software design patterns used to determine and track the data that has changed so that action can be taken using the changed data.</a:t>
            </a:r>
            <a:endParaRPr lang="en-US" sz="4000" dirty="0">
              <a:solidFill>
                <a:schemeClr val="bg2"/>
              </a:solidFill>
              <a:latin typeface="Roboto" panose="02000000000000000000" pitchFamily="2" charset="0"/>
              <a:ea typeface="Roboto" panose="02000000000000000000" pitchFamily="2" charset="0"/>
            </a:endParaRPr>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pPr algn="ctr"/>
            <a:r>
              <a:rPr lang="pl-PL" dirty="0" err="1">
                <a:solidFill>
                  <a:schemeClr val="bg1"/>
                </a:solidFill>
                <a:latin typeface="Roboto" panose="02000000000000000000" pitchFamily="2" charset="0"/>
                <a:ea typeface="Roboto" panose="02000000000000000000" pitchFamily="2" charset="0"/>
              </a:rPr>
              <a:t>Change</a:t>
            </a:r>
            <a:r>
              <a:rPr lang="pl-PL" dirty="0">
                <a:solidFill>
                  <a:schemeClr val="bg1"/>
                </a:solidFill>
                <a:latin typeface="Roboto" panose="02000000000000000000" pitchFamily="2" charset="0"/>
                <a:ea typeface="Roboto" panose="02000000000000000000" pitchFamily="2" charset="0"/>
              </a:rPr>
              <a:t> Data </a:t>
            </a:r>
            <a:r>
              <a:rPr lang="pl-PL" dirty="0" err="1">
                <a:solidFill>
                  <a:schemeClr val="bg1"/>
                </a:solidFill>
                <a:latin typeface="Roboto" panose="02000000000000000000" pitchFamily="2" charset="0"/>
                <a:ea typeface="Roboto" panose="02000000000000000000" pitchFamily="2" charset="0"/>
              </a:rPr>
              <a:t>Capture</a:t>
            </a:r>
            <a:endParaRPr lang="pl-PL" dirty="0">
              <a:solidFill>
                <a:schemeClr val="bg1"/>
              </a:solidFill>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725466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9C83DE-E8AE-C64D-B42B-49F505F8D636}"/>
              </a:ext>
            </a:extLst>
          </p:cNvPr>
          <p:cNvSpPr>
            <a:spLocks noGrp="1"/>
          </p:cNvSpPr>
          <p:nvPr>
            <p:ph idx="1"/>
          </p:nvPr>
        </p:nvSpPr>
        <p:spPr>
          <a:xfrm>
            <a:off x="838200" y="1825624"/>
            <a:ext cx="10515600" cy="4306235"/>
          </a:xfrm>
        </p:spPr>
        <p:txBody>
          <a:bodyPr>
            <a:normAutofit/>
          </a:bodyPr>
          <a:lstStyle/>
          <a:p>
            <a:pPr>
              <a:buClr>
                <a:schemeClr val="accent1"/>
              </a:buClr>
            </a:pPr>
            <a:r>
              <a:rPr lang="en-US" dirty="0">
                <a:solidFill>
                  <a:schemeClr val="bg1"/>
                </a:solidFill>
                <a:latin typeface="Roboto" panose="02000000000000000000" pitchFamily="2" charset="0"/>
                <a:ea typeface="Roboto" panose="02000000000000000000" pitchFamily="2" charset="0"/>
              </a:rPr>
              <a:t>Based on WAL, Redo logs, </a:t>
            </a:r>
            <a:r>
              <a:rPr lang="en-US" dirty="0" err="1">
                <a:solidFill>
                  <a:schemeClr val="bg1"/>
                </a:solidFill>
                <a:latin typeface="Roboto" panose="02000000000000000000" pitchFamily="2" charset="0"/>
                <a:ea typeface="Roboto" panose="02000000000000000000" pitchFamily="2" charset="0"/>
              </a:rPr>
              <a:t>Binlog</a:t>
            </a:r>
            <a:endParaRPr lang="en-US" sz="2800" dirty="0">
              <a:solidFill>
                <a:schemeClr val="bg1"/>
              </a:solidFill>
              <a:latin typeface="Roboto" panose="02000000000000000000" pitchFamily="2" charset="0"/>
              <a:ea typeface="Roboto" panose="02000000000000000000" pitchFamily="2" charset="0"/>
            </a:endParaRPr>
          </a:p>
          <a:p>
            <a:pPr>
              <a:buClr>
                <a:schemeClr val="accent1"/>
              </a:buClr>
            </a:pPr>
            <a:r>
              <a:rPr lang="en-US" sz="2800" dirty="0">
                <a:solidFill>
                  <a:schemeClr val="bg1"/>
                </a:solidFill>
                <a:latin typeface="Roboto" panose="02000000000000000000" pitchFamily="2" charset="0"/>
                <a:ea typeface="Roboto" panose="02000000000000000000" pitchFamily="2" charset="0"/>
              </a:rPr>
              <a:t>All data changes are captured</a:t>
            </a:r>
          </a:p>
          <a:p>
            <a:pPr>
              <a:buClr>
                <a:schemeClr val="accent1"/>
              </a:buClr>
            </a:pPr>
            <a:r>
              <a:rPr lang="en-US" dirty="0">
                <a:solidFill>
                  <a:schemeClr val="bg1"/>
                </a:solidFill>
                <a:latin typeface="Roboto" panose="02000000000000000000" pitchFamily="2" charset="0"/>
                <a:ea typeface="Roboto" panose="02000000000000000000" pitchFamily="2" charset="0"/>
              </a:rPr>
              <a:t>No polling or overhead</a:t>
            </a:r>
          </a:p>
          <a:p>
            <a:pPr>
              <a:buClr>
                <a:schemeClr val="accent1"/>
              </a:buClr>
            </a:pPr>
            <a:r>
              <a:rPr lang="en-US" dirty="0">
                <a:solidFill>
                  <a:schemeClr val="bg1"/>
                </a:solidFill>
                <a:latin typeface="Roboto" panose="02000000000000000000" pitchFamily="2" charset="0"/>
                <a:ea typeface="Roboto" panose="02000000000000000000" pitchFamily="2" charset="0"/>
              </a:rPr>
              <a:t>Transparent – no need to touch any of old/legacy applications</a:t>
            </a:r>
          </a:p>
          <a:p>
            <a:pPr>
              <a:buClr>
                <a:schemeClr val="accent1"/>
              </a:buClr>
            </a:pPr>
            <a:r>
              <a:rPr lang="en-US" dirty="0">
                <a:solidFill>
                  <a:schemeClr val="bg1"/>
                </a:solidFill>
                <a:latin typeface="Roboto" panose="02000000000000000000" pitchFamily="2" charset="0"/>
                <a:ea typeface="Roboto" panose="02000000000000000000" pitchFamily="2" charset="0"/>
              </a:rPr>
              <a:t>Event with changes is sent to subscribers</a:t>
            </a:r>
          </a:p>
          <a:p>
            <a:pPr>
              <a:buClr>
                <a:schemeClr val="accent1"/>
              </a:buClr>
            </a:pPr>
            <a:r>
              <a:rPr lang="en-US" dirty="0">
                <a:solidFill>
                  <a:schemeClr val="bg1"/>
                </a:solidFill>
                <a:latin typeface="Roboto" panose="02000000000000000000" pitchFamily="2" charset="0"/>
                <a:ea typeface="Roboto" panose="02000000000000000000" pitchFamily="2" charset="0"/>
              </a:rPr>
              <a:t>Reactive approach</a:t>
            </a:r>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en-US" dirty="0">
                <a:solidFill>
                  <a:schemeClr val="bg1"/>
                </a:solidFill>
                <a:latin typeface="Roboto" panose="02000000000000000000" pitchFamily="2" charset="0"/>
                <a:ea typeface="Roboto" panose="02000000000000000000" pitchFamily="2" charset="0"/>
              </a:rPr>
              <a:t>Log-based </a:t>
            </a:r>
            <a:r>
              <a:rPr lang="pl-PL" dirty="0" err="1">
                <a:solidFill>
                  <a:schemeClr val="bg1"/>
                </a:solidFill>
                <a:latin typeface="Roboto" panose="02000000000000000000" pitchFamily="2" charset="0"/>
                <a:ea typeface="Roboto" panose="02000000000000000000" pitchFamily="2" charset="0"/>
              </a:rPr>
              <a:t>Change</a:t>
            </a:r>
            <a:r>
              <a:rPr lang="pl-PL" dirty="0">
                <a:solidFill>
                  <a:schemeClr val="bg1"/>
                </a:solidFill>
                <a:latin typeface="Roboto" panose="02000000000000000000" pitchFamily="2" charset="0"/>
                <a:ea typeface="Roboto" panose="02000000000000000000" pitchFamily="2" charset="0"/>
              </a:rPr>
              <a:t> Data </a:t>
            </a:r>
            <a:r>
              <a:rPr lang="pl-PL" dirty="0" err="1">
                <a:solidFill>
                  <a:schemeClr val="bg1"/>
                </a:solidFill>
                <a:latin typeface="Roboto" panose="02000000000000000000" pitchFamily="2" charset="0"/>
                <a:ea typeface="Roboto" panose="02000000000000000000" pitchFamily="2" charset="0"/>
              </a:rPr>
              <a:t>Capture</a:t>
            </a:r>
            <a:r>
              <a:rPr lang="pl-PL" dirty="0">
                <a:solidFill>
                  <a:schemeClr val="bg1"/>
                </a:solidFill>
                <a:latin typeface="Roboto" panose="02000000000000000000" pitchFamily="2" charset="0"/>
                <a:ea typeface="Roboto" panose="02000000000000000000" pitchFamily="2" charset="0"/>
              </a:rPr>
              <a:t> </a:t>
            </a:r>
          </a:p>
        </p:txBody>
      </p:sp>
    </p:spTree>
    <p:extLst>
      <p:ext uri="{BB962C8B-B14F-4D97-AF65-F5344CB8AC3E}">
        <p14:creationId xmlns:p14="http://schemas.microsoft.com/office/powerpoint/2010/main" val="3752182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AC9DBD6-6B9C-5849-8EB6-53688F7E3181}"/>
              </a:ext>
            </a:extLst>
          </p:cNvPr>
          <p:cNvSpPr txBox="1"/>
          <p:nvPr/>
        </p:nvSpPr>
        <p:spPr>
          <a:xfrm>
            <a:off x="470945" y="1905506"/>
            <a:ext cx="11323658" cy="2677656"/>
          </a:xfrm>
          <a:prstGeom prst="rect">
            <a:avLst/>
          </a:prstGeom>
          <a:solidFill>
            <a:srgbClr val="424242"/>
          </a:solidFill>
        </p:spPr>
        <p:txBody>
          <a:bodyPr wrap="square" rtlCol="0">
            <a:spAutoFit/>
          </a:bodyPr>
          <a:lstStyle/>
          <a:p>
            <a:r>
              <a:rPr lang="en-GB" sz="2400" dirty="0">
                <a:solidFill>
                  <a:srgbClr val="569CD6"/>
                </a:solidFill>
                <a:latin typeface="Menlo" panose="020B0609030804020204" pitchFamily="49" charset="0"/>
              </a:rPr>
              <a:t>CREATE TABLE</a:t>
            </a:r>
            <a:r>
              <a:rPr lang="en-GB" sz="2400" dirty="0">
                <a:solidFill>
                  <a:srgbClr val="D4D4D4"/>
                </a:solidFill>
                <a:latin typeface="Menlo" panose="020B0609030804020204" pitchFamily="49" charset="0"/>
              </a:rPr>
              <a:t> users (</a:t>
            </a:r>
          </a:p>
          <a:p>
            <a:r>
              <a:rPr lang="en-GB" sz="2400" dirty="0">
                <a:solidFill>
                  <a:srgbClr val="D4D4D4"/>
                </a:solidFill>
                <a:latin typeface="Menlo" panose="020B0609030804020204" pitchFamily="49" charset="0"/>
              </a:rPr>
              <a:t>    id </a:t>
            </a:r>
            <a:r>
              <a:rPr lang="en-GB" sz="2400" dirty="0">
                <a:solidFill>
                  <a:srgbClr val="569CD6"/>
                </a:solidFill>
                <a:latin typeface="Menlo" panose="020B0609030804020204" pitchFamily="49" charset="0"/>
              </a:rPr>
              <a:t>SERIAL PRIMARY KEY</a:t>
            </a:r>
            <a:r>
              <a:rPr lang="en-GB" sz="2400" dirty="0">
                <a:solidFill>
                  <a:srgbClr val="D4D4D4"/>
                </a:solidFill>
                <a:latin typeface="Menlo" panose="020B0609030804020204" pitchFamily="49" charset="0"/>
              </a:rPr>
              <a:t>,</a:t>
            </a:r>
          </a:p>
          <a:p>
            <a:r>
              <a:rPr lang="en-GB" sz="2400" dirty="0">
                <a:solidFill>
                  <a:srgbClr val="D4D4D4"/>
                </a:solidFill>
                <a:latin typeface="Menlo" panose="020B0609030804020204" pitchFamily="49" charset="0"/>
              </a:rPr>
              <a:t>    </a:t>
            </a:r>
            <a:r>
              <a:rPr lang="en-GB" sz="2400" dirty="0" err="1">
                <a:solidFill>
                  <a:srgbClr val="D4D4D4"/>
                </a:solidFill>
                <a:latin typeface="Menlo" panose="020B0609030804020204" pitchFamily="49" charset="0"/>
              </a:rPr>
              <a:t>firstname</a:t>
            </a:r>
            <a:r>
              <a:rPr lang="en-GB" sz="2400" dirty="0">
                <a:solidFill>
                  <a:srgbClr val="D4D4D4"/>
                </a:solidFill>
                <a:latin typeface="Menlo" panose="020B0609030804020204" pitchFamily="49" charset="0"/>
              </a:rPr>
              <a:t> </a:t>
            </a:r>
            <a:r>
              <a:rPr lang="en-GB" sz="2400" dirty="0">
                <a:solidFill>
                  <a:srgbClr val="569CD6"/>
                </a:solidFill>
                <a:latin typeface="Menlo" panose="020B0609030804020204" pitchFamily="49" charset="0"/>
              </a:rPr>
              <a:t>TEXT</a:t>
            </a:r>
            <a:r>
              <a:rPr lang="en-GB" sz="2400" dirty="0">
                <a:solidFill>
                  <a:srgbClr val="D4D4D4"/>
                </a:solidFill>
                <a:latin typeface="Menlo" panose="020B0609030804020204" pitchFamily="49" charset="0"/>
              </a:rPr>
              <a:t> </a:t>
            </a:r>
            <a:r>
              <a:rPr lang="en-GB" sz="2400" dirty="0">
                <a:solidFill>
                  <a:srgbClr val="569CD6"/>
                </a:solidFill>
                <a:latin typeface="Menlo" panose="020B0609030804020204" pitchFamily="49" charset="0"/>
              </a:rPr>
              <a:t>NOT</a:t>
            </a:r>
            <a:r>
              <a:rPr lang="en-GB" sz="2400" dirty="0">
                <a:solidFill>
                  <a:srgbClr val="D4D4D4"/>
                </a:solidFill>
                <a:latin typeface="Menlo" panose="020B0609030804020204" pitchFamily="49" charset="0"/>
              </a:rPr>
              <a:t> </a:t>
            </a:r>
            <a:r>
              <a:rPr lang="en-GB" sz="2400" dirty="0">
                <a:solidFill>
                  <a:srgbClr val="569CD6"/>
                </a:solidFill>
                <a:latin typeface="Menlo" panose="020B0609030804020204" pitchFamily="49" charset="0"/>
              </a:rPr>
              <a:t>NULL</a:t>
            </a:r>
            <a:r>
              <a:rPr lang="en-GB" sz="2400" dirty="0">
                <a:solidFill>
                  <a:srgbClr val="D4D4D4"/>
                </a:solidFill>
                <a:latin typeface="Menlo" panose="020B0609030804020204" pitchFamily="49" charset="0"/>
              </a:rPr>
              <a:t>,</a:t>
            </a:r>
          </a:p>
          <a:p>
            <a:r>
              <a:rPr lang="en-GB" sz="2400" dirty="0">
                <a:solidFill>
                  <a:srgbClr val="D4D4D4"/>
                </a:solidFill>
                <a:latin typeface="Menlo" panose="020B0609030804020204" pitchFamily="49" charset="0"/>
              </a:rPr>
              <a:t>    </a:t>
            </a:r>
            <a:r>
              <a:rPr lang="en-GB" sz="2400" dirty="0" err="1">
                <a:solidFill>
                  <a:srgbClr val="D4D4D4"/>
                </a:solidFill>
                <a:latin typeface="Menlo" panose="020B0609030804020204" pitchFamily="49" charset="0"/>
              </a:rPr>
              <a:t>lastname</a:t>
            </a:r>
            <a:r>
              <a:rPr lang="en-GB" sz="2400" dirty="0">
                <a:solidFill>
                  <a:srgbClr val="D4D4D4"/>
                </a:solidFill>
                <a:latin typeface="Menlo" panose="020B0609030804020204" pitchFamily="49" charset="0"/>
              </a:rPr>
              <a:t> </a:t>
            </a:r>
            <a:r>
              <a:rPr lang="en-GB" sz="2400" dirty="0">
                <a:solidFill>
                  <a:srgbClr val="569CD6"/>
                </a:solidFill>
                <a:latin typeface="Menlo" panose="020B0609030804020204" pitchFamily="49" charset="0"/>
              </a:rPr>
              <a:t>TEXT</a:t>
            </a:r>
            <a:r>
              <a:rPr lang="en-GB" sz="2400" dirty="0">
                <a:solidFill>
                  <a:srgbClr val="D4D4D4"/>
                </a:solidFill>
                <a:latin typeface="Menlo" panose="020B0609030804020204" pitchFamily="49" charset="0"/>
              </a:rPr>
              <a:t> </a:t>
            </a:r>
            <a:r>
              <a:rPr lang="en-GB" sz="2400" dirty="0">
                <a:solidFill>
                  <a:srgbClr val="569CD6"/>
                </a:solidFill>
                <a:latin typeface="Menlo" panose="020B0609030804020204" pitchFamily="49" charset="0"/>
              </a:rPr>
              <a:t>NOT</a:t>
            </a:r>
            <a:r>
              <a:rPr lang="en-GB" sz="2400" dirty="0">
                <a:solidFill>
                  <a:srgbClr val="D4D4D4"/>
                </a:solidFill>
                <a:latin typeface="Menlo" panose="020B0609030804020204" pitchFamily="49" charset="0"/>
              </a:rPr>
              <a:t> </a:t>
            </a:r>
            <a:r>
              <a:rPr lang="en-GB" sz="2400" dirty="0">
                <a:solidFill>
                  <a:srgbClr val="569CD6"/>
                </a:solidFill>
                <a:latin typeface="Menlo" panose="020B0609030804020204" pitchFamily="49" charset="0"/>
              </a:rPr>
              <a:t>NULL</a:t>
            </a:r>
            <a:r>
              <a:rPr lang="en-GB" sz="2400" dirty="0">
                <a:solidFill>
                  <a:srgbClr val="D4D4D4"/>
                </a:solidFill>
                <a:latin typeface="Menlo" panose="020B0609030804020204" pitchFamily="49" charset="0"/>
              </a:rPr>
              <a:t>,</a:t>
            </a:r>
          </a:p>
          <a:p>
            <a:r>
              <a:rPr lang="en-GB" sz="2400" dirty="0">
                <a:solidFill>
                  <a:srgbClr val="D4D4D4"/>
                </a:solidFill>
                <a:latin typeface="Menlo" panose="020B0609030804020204" pitchFamily="49" charset="0"/>
              </a:rPr>
              <a:t>    </a:t>
            </a:r>
            <a:r>
              <a:rPr lang="en-GB" sz="2400" dirty="0" err="1">
                <a:solidFill>
                  <a:srgbClr val="D4D4D4"/>
                </a:solidFill>
                <a:latin typeface="Menlo" panose="020B0609030804020204" pitchFamily="49" charset="0"/>
              </a:rPr>
              <a:t>created_at</a:t>
            </a:r>
            <a:r>
              <a:rPr lang="en-GB" sz="2400" dirty="0">
                <a:solidFill>
                  <a:srgbClr val="D4D4D4"/>
                </a:solidFill>
                <a:latin typeface="Menlo" panose="020B0609030804020204" pitchFamily="49" charset="0"/>
              </a:rPr>
              <a:t> </a:t>
            </a:r>
            <a:r>
              <a:rPr lang="en-GB" sz="2400" dirty="0">
                <a:solidFill>
                  <a:srgbClr val="569CD6"/>
                </a:solidFill>
                <a:latin typeface="Menlo" panose="020B0609030804020204" pitchFamily="49" charset="0"/>
              </a:rPr>
              <a:t>TIMESTAMP</a:t>
            </a:r>
            <a:r>
              <a:rPr lang="en-GB" sz="2400" dirty="0">
                <a:solidFill>
                  <a:srgbClr val="D4D4D4"/>
                </a:solidFill>
                <a:latin typeface="Menlo" panose="020B0609030804020204" pitchFamily="49" charset="0"/>
              </a:rPr>
              <a:t> DEFAULT </a:t>
            </a:r>
            <a:r>
              <a:rPr lang="en-GB" sz="2400" dirty="0">
                <a:solidFill>
                  <a:srgbClr val="569CD6"/>
                </a:solidFill>
                <a:latin typeface="Menlo" panose="020B0609030804020204" pitchFamily="49" charset="0"/>
              </a:rPr>
              <a:t>NOW</a:t>
            </a:r>
            <a:r>
              <a:rPr lang="en-GB" sz="2400" dirty="0">
                <a:solidFill>
                  <a:srgbClr val="D4D4D4"/>
                </a:solidFill>
                <a:latin typeface="Menlo" panose="020B0609030804020204" pitchFamily="49" charset="0"/>
              </a:rPr>
              <a:t>()</a:t>
            </a:r>
          </a:p>
          <a:p>
            <a:r>
              <a:rPr lang="en-GB" sz="2400" dirty="0">
                <a:solidFill>
                  <a:srgbClr val="D4D4D4"/>
                </a:solidFill>
                <a:latin typeface="Menlo" panose="020B0609030804020204" pitchFamily="49" charset="0"/>
              </a:rPr>
              <a:t>);</a:t>
            </a:r>
          </a:p>
          <a:p>
            <a:endParaRPr lang="pl-PL" sz="2400" b="0" dirty="0">
              <a:solidFill>
                <a:srgbClr val="D4D4D4"/>
              </a:solidFill>
              <a:effectLst/>
              <a:latin typeface="Menlo" panose="020B0609030804020204" pitchFamily="49" charset="0"/>
            </a:endParaRPr>
          </a:p>
        </p:txBody>
      </p:sp>
      <p:sp>
        <p:nvSpPr>
          <p:cNvPr id="6" name="Title 4">
            <a:extLst>
              <a:ext uri="{FF2B5EF4-FFF2-40B4-BE49-F238E27FC236}">
                <a16:creationId xmlns:a16="http://schemas.microsoft.com/office/drawing/2014/main" id="{E0FFD0B4-B3BD-C14D-B3BE-C891CD0B3782}"/>
              </a:ext>
            </a:extLst>
          </p:cNvPr>
          <p:cNvSpPr>
            <a:spLocks noGrp="1"/>
          </p:cNvSpPr>
          <p:nvPr>
            <p:ph type="title"/>
          </p:nvPr>
        </p:nvSpPr>
        <p:spPr>
          <a:xfrm>
            <a:off x="838200" y="365125"/>
            <a:ext cx="10515600" cy="1325563"/>
          </a:xfrm>
        </p:spPr>
        <p:txBody>
          <a:bodyPr/>
          <a:lstStyle/>
          <a:p>
            <a:r>
              <a:rPr lang="pl-PL" dirty="0">
                <a:solidFill>
                  <a:schemeClr val="bg1"/>
                </a:solidFill>
                <a:latin typeface="Roboto" panose="02000000000000000000" pitchFamily="2" charset="0"/>
                <a:ea typeface="Roboto" panose="02000000000000000000" pitchFamily="2" charset="0"/>
              </a:rPr>
              <a:t>SQL</a:t>
            </a:r>
          </a:p>
        </p:txBody>
      </p:sp>
    </p:spTree>
    <p:extLst>
      <p:ext uri="{BB962C8B-B14F-4D97-AF65-F5344CB8AC3E}">
        <p14:creationId xmlns:p14="http://schemas.microsoft.com/office/powerpoint/2010/main" val="19315201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AC9DBD6-6B9C-5849-8EB6-53688F7E3181}"/>
              </a:ext>
            </a:extLst>
          </p:cNvPr>
          <p:cNvSpPr txBox="1"/>
          <p:nvPr/>
        </p:nvSpPr>
        <p:spPr>
          <a:xfrm>
            <a:off x="0" y="965972"/>
            <a:ext cx="12192000" cy="830997"/>
          </a:xfrm>
          <a:prstGeom prst="rect">
            <a:avLst/>
          </a:prstGeom>
          <a:solidFill>
            <a:srgbClr val="424242"/>
          </a:solidFill>
        </p:spPr>
        <p:txBody>
          <a:bodyPr wrap="square" rtlCol="0">
            <a:spAutoFit/>
          </a:bodyPr>
          <a:lstStyle/>
          <a:p>
            <a:r>
              <a:rPr lang="en-GB" sz="2400" dirty="0">
                <a:solidFill>
                  <a:srgbClr val="569CD6"/>
                </a:solidFill>
                <a:latin typeface="Menlo" panose="020B0609030804020204" pitchFamily="49" charset="0"/>
              </a:rPr>
              <a:t>INSERT</a:t>
            </a:r>
            <a:r>
              <a:rPr lang="en-GB" sz="2400" dirty="0">
                <a:solidFill>
                  <a:srgbClr val="D4D4D4"/>
                </a:solidFill>
                <a:latin typeface="Menlo" panose="020B0609030804020204" pitchFamily="49" charset="0"/>
              </a:rPr>
              <a:t> </a:t>
            </a:r>
            <a:r>
              <a:rPr lang="en-GB" sz="2400" dirty="0">
                <a:solidFill>
                  <a:srgbClr val="569CD6"/>
                </a:solidFill>
                <a:latin typeface="Menlo" panose="020B0609030804020204" pitchFamily="49" charset="0"/>
              </a:rPr>
              <a:t>INTO</a:t>
            </a:r>
            <a:r>
              <a:rPr lang="en-GB" sz="2400" dirty="0">
                <a:solidFill>
                  <a:srgbClr val="D4D4D4"/>
                </a:solidFill>
                <a:latin typeface="Menlo" panose="020B0609030804020204" pitchFamily="49" charset="0"/>
              </a:rPr>
              <a:t> users(</a:t>
            </a:r>
            <a:r>
              <a:rPr lang="en-GB" sz="2400" dirty="0" err="1">
                <a:solidFill>
                  <a:srgbClr val="D4D4D4"/>
                </a:solidFill>
                <a:latin typeface="Menlo" panose="020B0609030804020204" pitchFamily="49" charset="0"/>
              </a:rPr>
              <a:t>firstname</a:t>
            </a:r>
            <a:r>
              <a:rPr lang="en-GB" sz="2400" dirty="0">
                <a:solidFill>
                  <a:srgbClr val="D4D4D4"/>
                </a:solidFill>
                <a:latin typeface="Menlo" panose="020B0609030804020204" pitchFamily="49" charset="0"/>
              </a:rPr>
              <a:t>, </a:t>
            </a:r>
            <a:r>
              <a:rPr lang="en-GB" sz="2400" dirty="0" err="1">
                <a:solidFill>
                  <a:srgbClr val="D4D4D4"/>
                </a:solidFill>
                <a:latin typeface="Menlo" panose="020B0609030804020204" pitchFamily="49" charset="0"/>
              </a:rPr>
              <a:t>lastname</a:t>
            </a:r>
            <a:r>
              <a:rPr lang="en-GB" sz="2400" dirty="0">
                <a:solidFill>
                  <a:srgbClr val="D4D4D4"/>
                </a:solidFill>
                <a:latin typeface="Menlo" panose="020B0609030804020204" pitchFamily="49" charset="0"/>
              </a:rPr>
              <a:t>) </a:t>
            </a:r>
            <a:r>
              <a:rPr lang="en-GB" sz="2400" dirty="0">
                <a:solidFill>
                  <a:srgbClr val="569CD6"/>
                </a:solidFill>
                <a:latin typeface="Menlo" panose="020B0609030804020204" pitchFamily="49" charset="0"/>
              </a:rPr>
              <a:t>VALUES</a:t>
            </a:r>
            <a:r>
              <a:rPr lang="en-GB" sz="2400" dirty="0">
                <a:solidFill>
                  <a:srgbClr val="D4D4D4"/>
                </a:solidFill>
                <a:latin typeface="Menlo" panose="020B0609030804020204" pitchFamily="49" charset="0"/>
              </a:rPr>
              <a:t>(</a:t>
            </a:r>
            <a:r>
              <a:rPr lang="en-GB" sz="2400" dirty="0">
                <a:solidFill>
                  <a:srgbClr val="CE9178"/>
                </a:solidFill>
                <a:latin typeface="Menlo" panose="020B0609030804020204" pitchFamily="49" charset="0"/>
              </a:rPr>
              <a:t>'</a:t>
            </a:r>
            <a:r>
              <a:rPr lang="en-GB" sz="2400" dirty="0" err="1">
                <a:solidFill>
                  <a:srgbClr val="CE9178"/>
                </a:solidFill>
                <a:latin typeface="Menlo" panose="020B0609030804020204" pitchFamily="49" charset="0"/>
              </a:rPr>
              <a:t>Johny</a:t>
            </a:r>
            <a:r>
              <a:rPr lang="en-GB" sz="2400" dirty="0">
                <a:solidFill>
                  <a:srgbClr val="CE9178"/>
                </a:solidFill>
                <a:latin typeface="Menlo" panose="020B0609030804020204" pitchFamily="49" charset="0"/>
              </a:rPr>
              <a:t>'</a:t>
            </a:r>
            <a:r>
              <a:rPr lang="en-GB" sz="2400" dirty="0">
                <a:solidFill>
                  <a:srgbClr val="D4D4D4"/>
                </a:solidFill>
                <a:latin typeface="Menlo" panose="020B0609030804020204" pitchFamily="49" charset="0"/>
              </a:rPr>
              <a:t>, </a:t>
            </a:r>
            <a:r>
              <a:rPr lang="en-GB" sz="2400" dirty="0">
                <a:solidFill>
                  <a:srgbClr val="CE9178"/>
                </a:solidFill>
                <a:latin typeface="Menlo" panose="020B0609030804020204" pitchFamily="49" charset="0"/>
              </a:rPr>
              <a:t>'Rambo'</a:t>
            </a:r>
            <a:r>
              <a:rPr lang="en-GB" sz="2400" dirty="0">
                <a:solidFill>
                  <a:srgbClr val="D4D4D4"/>
                </a:solidFill>
                <a:latin typeface="Menlo" panose="020B0609030804020204" pitchFamily="49" charset="0"/>
              </a:rPr>
              <a:t>);</a:t>
            </a:r>
          </a:p>
          <a:p>
            <a:endParaRPr lang="pl-PL" sz="2400" b="0" dirty="0">
              <a:solidFill>
                <a:srgbClr val="D4D4D4"/>
              </a:solidFill>
              <a:effectLst/>
              <a:latin typeface="Menlo" panose="020B0609030804020204" pitchFamily="49" charset="0"/>
            </a:endParaRPr>
          </a:p>
        </p:txBody>
      </p:sp>
      <p:sp>
        <p:nvSpPr>
          <p:cNvPr id="2" name="TextBox 1">
            <a:extLst>
              <a:ext uri="{FF2B5EF4-FFF2-40B4-BE49-F238E27FC236}">
                <a16:creationId xmlns:a16="http://schemas.microsoft.com/office/drawing/2014/main" id="{07CD208B-035C-D947-97C2-53A7EA442760}"/>
              </a:ext>
            </a:extLst>
          </p:cNvPr>
          <p:cNvSpPr txBox="1"/>
          <p:nvPr/>
        </p:nvSpPr>
        <p:spPr>
          <a:xfrm>
            <a:off x="838200" y="250704"/>
            <a:ext cx="2691506" cy="523220"/>
          </a:xfrm>
          <a:prstGeom prst="rect">
            <a:avLst/>
          </a:prstGeom>
          <a:noFill/>
        </p:spPr>
        <p:txBody>
          <a:bodyPr wrap="none" rtlCol="0">
            <a:spAutoFit/>
          </a:bodyPr>
          <a:lstStyle/>
          <a:p>
            <a:r>
              <a:rPr lang="en-GB" sz="2800" dirty="0">
                <a:solidFill>
                  <a:schemeClr val="bg1"/>
                </a:solidFill>
              </a:rPr>
              <a:t>Following INSERT</a:t>
            </a:r>
          </a:p>
        </p:txBody>
      </p:sp>
      <p:sp>
        <p:nvSpPr>
          <p:cNvPr id="5" name="TextBox 4">
            <a:extLst>
              <a:ext uri="{FF2B5EF4-FFF2-40B4-BE49-F238E27FC236}">
                <a16:creationId xmlns:a16="http://schemas.microsoft.com/office/drawing/2014/main" id="{B1A6CBFE-A248-DC46-A860-7CE185C9444A}"/>
              </a:ext>
            </a:extLst>
          </p:cNvPr>
          <p:cNvSpPr txBox="1"/>
          <p:nvPr/>
        </p:nvSpPr>
        <p:spPr>
          <a:xfrm>
            <a:off x="838200" y="1796969"/>
            <a:ext cx="3989875" cy="523220"/>
          </a:xfrm>
          <a:prstGeom prst="rect">
            <a:avLst/>
          </a:prstGeom>
          <a:noFill/>
        </p:spPr>
        <p:txBody>
          <a:bodyPr wrap="none" rtlCol="0">
            <a:spAutoFit/>
          </a:bodyPr>
          <a:lstStyle/>
          <a:p>
            <a:r>
              <a:rPr lang="en-GB" sz="2800" dirty="0">
                <a:solidFill>
                  <a:schemeClr val="bg1"/>
                </a:solidFill>
              </a:rPr>
              <a:t>Produces following EVENT</a:t>
            </a:r>
          </a:p>
        </p:txBody>
      </p:sp>
      <p:sp>
        <p:nvSpPr>
          <p:cNvPr id="8" name="TextBox 7">
            <a:extLst>
              <a:ext uri="{FF2B5EF4-FFF2-40B4-BE49-F238E27FC236}">
                <a16:creationId xmlns:a16="http://schemas.microsoft.com/office/drawing/2014/main" id="{AF91A947-0151-1740-90F2-509926D90DD0}"/>
              </a:ext>
            </a:extLst>
          </p:cNvPr>
          <p:cNvSpPr txBox="1"/>
          <p:nvPr/>
        </p:nvSpPr>
        <p:spPr>
          <a:xfrm>
            <a:off x="0" y="2333685"/>
            <a:ext cx="12192000" cy="4801314"/>
          </a:xfrm>
          <a:prstGeom prst="rect">
            <a:avLst/>
          </a:prstGeom>
          <a:solidFill>
            <a:srgbClr val="424242"/>
          </a:solidFill>
        </p:spPr>
        <p:txBody>
          <a:bodyPr wrap="square" rtlCol="0">
            <a:spAutoFit/>
          </a:bodyPr>
          <a:lstStyle/>
          <a:p>
            <a:r>
              <a:rPr lang="en-GB" dirty="0">
                <a:solidFill>
                  <a:srgbClr val="D4D4D4"/>
                </a:solidFill>
                <a:latin typeface="Menlo" panose="020B0609030804020204" pitchFamily="49" charset="0"/>
              </a:rPr>
              <a:t>{</a:t>
            </a:r>
          </a:p>
          <a:p>
            <a:r>
              <a:rPr lang="en-GB" dirty="0">
                <a:solidFill>
                  <a:srgbClr val="9CDCFE"/>
                </a:solidFill>
                <a:latin typeface="Menlo" panose="020B0609030804020204" pitchFamily="49" charset="0"/>
              </a:rPr>
              <a:t>  "change"</a:t>
            </a:r>
            <a:r>
              <a:rPr lang="en-GB" dirty="0">
                <a:solidFill>
                  <a:srgbClr val="D4D4D4"/>
                </a:solidFill>
                <a:latin typeface="Menlo" panose="020B0609030804020204" pitchFamily="49" charset="0"/>
              </a:rPr>
              <a:t>: [</a:t>
            </a:r>
          </a:p>
          <a:p>
            <a:r>
              <a:rPr lang="en-GB" dirty="0">
                <a:solidFill>
                  <a:srgbClr val="D4D4D4"/>
                </a:solidFill>
                <a:latin typeface="Menlo" panose="020B0609030804020204" pitchFamily="49" charset="0"/>
              </a:rPr>
              <a:t>    {</a:t>
            </a:r>
          </a:p>
          <a:p>
            <a:r>
              <a:rPr lang="en-GB" dirty="0">
                <a:solidFill>
                  <a:srgbClr val="D4D4D4"/>
                </a:solidFill>
                <a:latin typeface="Menlo" panose="020B0609030804020204" pitchFamily="49" charset="0"/>
              </a:rPr>
              <a:t>      </a:t>
            </a:r>
            <a:r>
              <a:rPr lang="en-GB" dirty="0">
                <a:solidFill>
                  <a:srgbClr val="9CDCFE"/>
                </a:solidFill>
                <a:latin typeface="Menlo" panose="020B0609030804020204" pitchFamily="49" charset="0"/>
              </a:rPr>
              <a:t>"kind"</a:t>
            </a:r>
            <a:r>
              <a:rPr lang="en-GB" dirty="0">
                <a:solidFill>
                  <a:srgbClr val="D4D4D4"/>
                </a:solidFill>
                <a:latin typeface="Menlo" panose="020B0609030804020204" pitchFamily="49" charset="0"/>
              </a:rPr>
              <a:t>: </a:t>
            </a:r>
            <a:r>
              <a:rPr lang="en-GB" dirty="0">
                <a:solidFill>
                  <a:srgbClr val="CE9178"/>
                </a:solidFill>
                <a:latin typeface="Menlo" panose="020B0609030804020204" pitchFamily="49" charset="0"/>
              </a:rPr>
              <a:t>"insert"</a:t>
            </a:r>
            <a:r>
              <a:rPr lang="en-GB" dirty="0">
                <a:solidFill>
                  <a:srgbClr val="D4D4D4"/>
                </a:solidFill>
                <a:latin typeface="Menlo" panose="020B0609030804020204" pitchFamily="49" charset="0"/>
              </a:rPr>
              <a:t>,</a:t>
            </a:r>
          </a:p>
          <a:p>
            <a:r>
              <a:rPr lang="en-GB" dirty="0">
                <a:solidFill>
                  <a:srgbClr val="9CDCFE"/>
                </a:solidFill>
                <a:latin typeface="Menlo" panose="020B0609030804020204" pitchFamily="49" charset="0"/>
              </a:rPr>
              <a:t>      "schema"</a:t>
            </a:r>
            <a:r>
              <a:rPr lang="en-GB" dirty="0">
                <a:solidFill>
                  <a:srgbClr val="D4D4D4"/>
                </a:solidFill>
                <a:latin typeface="Menlo" panose="020B0609030804020204" pitchFamily="49" charset="0"/>
              </a:rPr>
              <a:t>: </a:t>
            </a:r>
            <a:r>
              <a:rPr lang="en-GB" dirty="0">
                <a:solidFill>
                  <a:srgbClr val="CE9178"/>
                </a:solidFill>
                <a:latin typeface="Menlo" panose="020B0609030804020204" pitchFamily="49" charset="0"/>
              </a:rPr>
              <a:t>"public"</a:t>
            </a:r>
            <a:r>
              <a:rPr lang="en-GB" dirty="0">
                <a:solidFill>
                  <a:srgbClr val="D4D4D4"/>
                </a:solidFill>
                <a:latin typeface="Menlo" panose="020B0609030804020204" pitchFamily="49" charset="0"/>
              </a:rPr>
              <a:t>,</a:t>
            </a:r>
          </a:p>
          <a:p>
            <a:r>
              <a:rPr lang="en-GB" dirty="0">
                <a:solidFill>
                  <a:srgbClr val="9CDCFE"/>
                </a:solidFill>
                <a:latin typeface="Menlo" panose="020B0609030804020204" pitchFamily="49" charset="0"/>
              </a:rPr>
              <a:t>      "table"</a:t>
            </a:r>
            <a:r>
              <a:rPr lang="en-GB" dirty="0">
                <a:solidFill>
                  <a:srgbClr val="D4D4D4"/>
                </a:solidFill>
                <a:latin typeface="Menlo" panose="020B0609030804020204" pitchFamily="49" charset="0"/>
              </a:rPr>
              <a:t>: </a:t>
            </a:r>
            <a:r>
              <a:rPr lang="en-GB" dirty="0">
                <a:solidFill>
                  <a:srgbClr val="CE9178"/>
                </a:solidFill>
                <a:latin typeface="Menlo" panose="020B0609030804020204" pitchFamily="49" charset="0"/>
              </a:rPr>
              <a:t>”users"</a:t>
            </a:r>
            <a:r>
              <a:rPr lang="en-GB" dirty="0">
                <a:solidFill>
                  <a:srgbClr val="D4D4D4"/>
                </a:solidFill>
                <a:latin typeface="Menlo" panose="020B0609030804020204" pitchFamily="49" charset="0"/>
              </a:rPr>
              <a:t>,</a:t>
            </a:r>
          </a:p>
          <a:p>
            <a:r>
              <a:rPr lang="en-GB" dirty="0">
                <a:solidFill>
                  <a:srgbClr val="9CDCFE"/>
                </a:solidFill>
                <a:latin typeface="Menlo" panose="020B0609030804020204" pitchFamily="49" charset="0"/>
              </a:rPr>
              <a:t>      "</a:t>
            </a:r>
            <a:r>
              <a:rPr lang="en-GB" dirty="0" err="1">
                <a:solidFill>
                  <a:srgbClr val="9CDCFE"/>
                </a:solidFill>
                <a:latin typeface="Menlo" panose="020B0609030804020204" pitchFamily="49" charset="0"/>
              </a:rPr>
              <a:t>columnnames</a:t>
            </a:r>
            <a:r>
              <a:rPr lang="en-GB" dirty="0">
                <a:solidFill>
                  <a:srgbClr val="9CDCFE"/>
                </a:solidFill>
                <a:latin typeface="Menlo" panose="020B0609030804020204" pitchFamily="49" charset="0"/>
              </a:rPr>
              <a:t>"</a:t>
            </a:r>
            <a:r>
              <a:rPr lang="en-GB" dirty="0">
                <a:solidFill>
                  <a:srgbClr val="D4D4D4"/>
                </a:solidFill>
                <a:latin typeface="Menlo" panose="020B0609030804020204" pitchFamily="49" charset="0"/>
              </a:rPr>
              <a:t>: [</a:t>
            </a:r>
            <a:r>
              <a:rPr lang="en-GB" dirty="0">
                <a:solidFill>
                  <a:srgbClr val="CE9178"/>
                </a:solidFill>
                <a:latin typeface="Menlo" panose="020B0609030804020204" pitchFamily="49" charset="0"/>
              </a:rPr>
              <a:t>”id”</a:t>
            </a:r>
            <a:r>
              <a:rPr lang="en-GB" dirty="0">
                <a:solidFill>
                  <a:schemeClr val="bg1"/>
                </a:solidFill>
                <a:latin typeface="Menlo" panose="020B0609030804020204" pitchFamily="49" charset="0"/>
              </a:rPr>
              <a:t>,</a:t>
            </a:r>
            <a:r>
              <a:rPr lang="en-GB" dirty="0">
                <a:solidFill>
                  <a:srgbClr val="CE9178"/>
                </a:solidFill>
                <a:latin typeface="Menlo" panose="020B0609030804020204" pitchFamily="49" charset="0"/>
              </a:rPr>
              <a:t> ”</a:t>
            </a:r>
            <a:r>
              <a:rPr lang="en-GB" dirty="0" err="1">
                <a:solidFill>
                  <a:srgbClr val="CE9178"/>
                </a:solidFill>
                <a:latin typeface="Menlo" panose="020B0609030804020204" pitchFamily="49" charset="0"/>
              </a:rPr>
              <a:t>firstname</a:t>
            </a:r>
            <a:r>
              <a:rPr lang="en-GB" dirty="0">
                <a:solidFill>
                  <a:srgbClr val="CE9178"/>
                </a:solidFill>
                <a:latin typeface="Menlo" panose="020B0609030804020204" pitchFamily="49" charset="0"/>
              </a:rPr>
              <a:t>"</a:t>
            </a:r>
            <a:r>
              <a:rPr lang="en-GB" dirty="0">
                <a:solidFill>
                  <a:srgbClr val="D4D4D4"/>
                </a:solidFill>
                <a:latin typeface="Menlo" panose="020B0609030804020204" pitchFamily="49" charset="0"/>
              </a:rPr>
              <a:t>, </a:t>
            </a:r>
            <a:r>
              <a:rPr lang="en-GB" dirty="0">
                <a:solidFill>
                  <a:srgbClr val="CE9178"/>
                </a:solidFill>
                <a:latin typeface="Menlo" panose="020B0609030804020204" pitchFamily="49" charset="0"/>
              </a:rPr>
              <a:t>”</a:t>
            </a:r>
            <a:r>
              <a:rPr lang="en-GB" dirty="0" err="1">
                <a:solidFill>
                  <a:srgbClr val="CE9178"/>
                </a:solidFill>
                <a:latin typeface="Menlo" panose="020B0609030804020204" pitchFamily="49" charset="0"/>
              </a:rPr>
              <a:t>lastname</a:t>
            </a:r>
            <a:r>
              <a:rPr lang="en-GB" dirty="0">
                <a:solidFill>
                  <a:srgbClr val="CE9178"/>
                </a:solidFill>
                <a:latin typeface="Menlo" panose="020B0609030804020204" pitchFamily="49" charset="0"/>
              </a:rPr>
              <a:t>"</a:t>
            </a:r>
            <a:r>
              <a:rPr lang="en-GB" dirty="0">
                <a:solidFill>
                  <a:srgbClr val="D4D4D4"/>
                </a:solidFill>
                <a:latin typeface="Menlo" panose="020B0609030804020204" pitchFamily="49" charset="0"/>
              </a:rPr>
              <a:t>, </a:t>
            </a:r>
            <a:r>
              <a:rPr lang="en-GB" dirty="0">
                <a:solidFill>
                  <a:srgbClr val="CE9178"/>
                </a:solidFill>
                <a:latin typeface="Menlo" panose="020B0609030804020204" pitchFamily="49" charset="0"/>
              </a:rPr>
              <a:t>"</a:t>
            </a:r>
            <a:r>
              <a:rPr lang="en-GB" dirty="0" err="1">
                <a:solidFill>
                  <a:srgbClr val="CE9178"/>
                </a:solidFill>
                <a:latin typeface="Menlo" panose="020B0609030804020204" pitchFamily="49" charset="0"/>
              </a:rPr>
              <a:t>created_at</a:t>
            </a:r>
            <a:r>
              <a:rPr lang="en-GB" dirty="0">
                <a:solidFill>
                  <a:srgbClr val="CE9178"/>
                </a:solidFill>
                <a:latin typeface="Menlo" panose="020B0609030804020204" pitchFamily="49" charset="0"/>
              </a:rPr>
              <a:t>"</a:t>
            </a:r>
            <a:r>
              <a:rPr lang="en-GB" dirty="0">
                <a:solidFill>
                  <a:srgbClr val="D4D4D4"/>
                </a:solidFill>
                <a:latin typeface="Menlo" panose="020B0609030804020204" pitchFamily="49" charset="0"/>
              </a:rPr>
              <a:t>],</a:t>
            </a:r>
          </a:p>
          <a:p>
            <a:r>
              <a:rPr lang="en-GB" dirty="0">
                <a:solidFill>
                  <a:srgbClr val="9CDCFE"/>
                </a:solidFill>
                <a:latin typeface="Menlo" panose="020B0609030804020204" pitchFamily="49" charset="0"/>
              </a:rPr>
              <a:t>      "</a:t>
            </a:r>
            <a:r>
              <a:rPr lang="en-GB" dirty="0" err="1">
                <a:solidFill>
                  <a:srgbClr val="9CDCFE"/>
                </a:solidFill>
                <a:latin typeface="Menlo" panose="020B0609030804020204" pitchFamily="49" charset="0"/>
              </a:rPr>
              <a:t>columntypes</a:t>
            </a:r>
            <a:r>
              <a:rPr lang="en-GB" dirty="0">
                <a:solidFill>
                  <a:srgbClr val="9CDCFE"/>
                </a:solidFill>
                <a:latin typeface="Menlo" panose="020B0609030804020204" pitchFamily="49" charset="0"/>
              </a:rPr>
              <a:t>"</a:t>
            </a:r>
            <a:r>
              <a:rPr lang="en-GB" dirty="0">
                <a:solidFill>
                  <a:srgbClr val="D4D4D4"/>
                </a:solidFill>
                <a:latin typeface="Menlo" panose="020B0609030804020204" pitchFamily="49" charset="0"/>
              </a:rPr>
              <a:t>: [</a:t>
            </a:r>
          </a:p>
          <a:p>
            <a:r>
              <a:rPr lang="en-GB" dirty="0">
                <a:solidFill>
                  <a:srgbClr val="CE9178"/>
                </a:solidFill>
                <a:latin typeface="Menlo" panose="020B0609030804020204" pitchFamily="49" charset="0"/>
              </a:rPr>
              <a:t>         "integer"</a:t>
            </a:r>
            <a:r>
              <a:rPr lang="en-GB" dirty="0">
                <a:solidFill>
                  <a:srgbClr val="D4D4D4"/>
                </a:solidFill>
                <a:latin typeface="Menlo" panose="020B0609030804020204" pitchFamily="49" charset="0"/>
              </a:rPr>
              <a:t>,</a:t>
            </a:r>
          </a:p>
          <a:p>
            <a:r>
              <a:rPr lang="en-GB" dirty="0">
                <a:solidFill>
                  <a:srgbClr val="CE9178"/>
                </a:solidFill>
                <a:latin typeface="Menlo" panose="020B0609030804020204" pitchFamily="49" charset="0"/>
              </a:rPr>
              <a:t>         ”text"</a:t>
            </a:r>
            <a:r>
              <a:rPr lang="en-GB" dirty="0">
                <a:solidFill>
                  <a:srgbClr val="D4D4D4"/>
                </a:solidFill>
                <a:latin typeface="Menlo" panose="020B0609030804020204" pitchFamily="49" charset="0"/>
              </a:rPr>
              <a:t>,</a:t>
            </a:r>
          </a:p>
          <a:p>
            <a:r>
              <a:rPr lang="en-GB" dirty="0">
                <a:solidFill>
                  <a:srgbClr val="D4D4D4"/>
                </a:solidFill>
                <a:latin typeface="Menlo" panose="020B0609030804020204" pitchFamily="49" charset="0"/>
              </a:rPr>
              <a:t>         </a:t>
            </a:r>
            <a:r>
              <a:rPr lang="en-GB" dirty="0">
                <a:solidFill>
                  <a:srgbClr val="CE9178"/>
                </a:solidFill>
                <a:latin typeface="Menlo" panose="020B0609030804020204" pitchFamily="49" charset="0"/>
              </a:rPr>
              <a:t>”text"</a:t>
            </a:r>
            <a:r>
              <a:rPr lang="en-GB" dirty="0">
                <a:solidFill>
                  <a:srgbClr val="D4D4D4"/>
                </a:solidFill>
                <a:latin typeface="Menlo" panose="020B0609030804020204" pitchFamily="49" charset="0"/>
              </a:rPr>
              <a:t>,</a:t>
            </a:r>
          </a:p>
          <a:p>
            <a:r>
              <a:rPr lang="en-GB" dirty="0">
                <a:solidFill>
                  <a:srgbClr val="CE9178"/>
                </a:solidFill>
                <a:latin typeface="Menlo" panose="020B0609030804020204" pitchFamily="49" charset="0"/>
              </a:rPr>
              <a:t>         "timestamp without time zone"</a:t>
            </a:r>
            <a:endParaRPr lang="en-GB" dirty="0">
              <a:solidFill>
                <a:srgbClr val="D4D4D4"/>
              </a:solidFill>
              <a:latin typeface="Menlo" panose="020B0609030804020204" pitchFamily="49" charset="0"/>
            </a:endParaRPr>
          </a:p>
          <a:p>
            <a:r>
              <a:rPr lang="en-GB" dirty="0">
                <a:solidFill>
                  <a:srgbClr val="D4D4D4"/>
                </a:solidFill>
                <a:latin typeface="Menlo" panose="020B0609030804020204" pitchFamily="49" charset="0"/>
              </a:rPr>
              <a:t>      ],</a:t>
            </a:r>
          </a:p>
          <a:p>
            <a:r>
              <a:rPr lang="en-GB" dirty="0">
                <a:solidFill>
                  <a:srgbClr val="9CDCFE"/>
                </a:solidFill>
                <a:latin typeface="Menlo" panose="020B0609030804020204" pitchFamily="49" charset="0"/>
              </a:rPr>
              <a:t>      "</a:t>
            </a:r>
            <a:r>
              <a:rPr lang="en-GB" dirty="0" err="1">
                <a:solidFill>
                  <a:srgbClr val="9CDCFE"/>
                </a:solidFill>
                <a:latin typeface="Menlo" panose="020B0609030804020204" pitchFamily="49" charset="0"/>
              </a:rPr>
              <a:t>columnvalues</a:t>
            </a:r>
            <a:r>
              <a:rPr lang="en-GB" dirty="0">
                <a:solidFill>
                  <a:srgbClr val="9CDCFE"/>
                </a:solidFill>
                <a:latin typeface="Menlo" panose="020B0609030804020204" pitchFamily="49" charset="0"/>
              </a:rPr>
              <a:t>"</a:t>
            </a:r>
            <a:r>
              <a:rPr lang="en-GB" dirty="0">
                <a:solidFill>
                  <a:srgbClr val="D4D4D4"/>
                </a:solidFill>
                <a:latin typeface="Menlo" panose="020B0609030804020204" pitchFamily="49" charset="0"/>
              </a:rPr>
              <a:t>: [</a:t>
            </a:r>
            <a:r>
              <a:rPr lang="en-GB" dirty="0">
                <a:solidFill>
                  <a:srgbClr val="B5CEA8"/>
                </a:solidFill>
                <a:latin typeface="Menlo" panose="020B0609030804020204" pitchFamily="49" charset="0"/>
              </a:rPr>
              <a:t>1</a:t>
            </a:r>
            <a:r>
              <a:rPr lang="en-GB" dirty="0">
                <a:solidFill>
                  <a:srgbClr val="D4D4D4"/>
                </a:solidFill>
                <a:latin typeface="Menlo" panose="020B0609030804020204" pitchFamily="49" charset="0"/>
              </a:rPr>
              <a:t>, </a:t>
            </a:r>
            <a:r>
              <a:rPr lang="en-GB" dirty="0">
                <a:solidFill>
                  <a:srgbClr val="CE9178"/>
                </a:solidFill>
                <a:latin typeface="Menlo" panose="020B0609030804020204" pitchFamily="49" charset="0"/>
              </a:rPr>
              <a:t>”</a:t>
            </a:r>
            <a:r>
              <a:rPr lang="en-GB" dirty="0" err="1">
                <a:solidFill>
                  <a:srgbClr val="CE9178"/>
                </a:solidFill>
                <a:latin typeface="Menlo" panose="020B0609030804020204" pitchFamily="49" charset="0"/>
              </a:rPr>
              <a:t>Johny</a:t>
            </a:r>
            <a:r>
              <a:rPr lang="en-GB" dirty="0">
                <a:solidFill>
                  <a:srgbClr val="CE9178"/>
                </a:solidFill>
                <a:latin typeface="Menlo" panose="020B0609030804020204" pitchFamily="49" charset="0"/>
              </a:rPr>
              <a:t>"</a:t>
            </a:r>
            <a:r>
              <a:rPr lang="en-GB" dirty="0">
                <a:solidFill>
                  <a:srgbClr val="D4D4D4"/>
                </a:solidFill>
                <a:latin typeface="Menlo" panose="020B0609030804020204" pitchFamily="49" charset="0"/>
              </a:rPr>
              <a:t>, </a:t>
            </a:r>
            <a:r>
              <a:rPr lang="en-GB" dirty="0">
                <a:solidFill>
                  <a:srgbClr val="CE9178"/>
                </a:solidFill>
                <a:latin typeface="Menlo" panose="020B0609030804020204" pitchFamily="49" charset="0"/>
              </a:rPr>
              <a:t>”Rambo"</a:t>
            </a:r>
            <a:r>
              <a:rPr lang="en-GB" dirty="0">
                <a:solidFill>
                  <a:srgbClr val="D4D4D4"/>
                </a:solidFill>
                <a:latin typeface="Menlo" panose="020B0609030804020204" pitchFamily="49" charset="0"/>
              </a:rPr>
              <a:t>, </a:t>
            </a:r>
            <a:r>
              <a:rPr lang="en-GB" dirty="0">
                <a:solidFill>
                  <a:srgbClr val="CE9178"/>
                </a:solidFill>
                <a:latin typeface="Menlo" panose="020B0609030804020204" pitchFamily="49" charset="0"/>
              </a:rPr>
              <a:t>"2020-09-15 11:58:28.988414"</a:t>
            </a:r>
            <a:r>
              <a:rPr lang="en-GB" dirty="0">
                <a:solidFill>
                  <a:srgbClr val="D4D4D4"/>
                </a:solidFill>
                <a:latin typeface="Menlo" panose="020B0609030804020204" pitchFamily="49" charset="0"/>
              </a:rPr>
              <a:t>]</a:t>
            </a:r>
          </a:p>
          <a:p>
            <a:r>
              <a:rPr lang="en-GB" dirty="0">
                <a:solidFill>
                  <a:srgbClr val="D4D4D4"/>
                </a:solidFill>
                <a:latin typeface="Menlo" panose="020B0609030804020204" pitchFamily="49" charset="0"/>
              </a:rPr>
              <a:t>    }</a:t>
            </a:r>
          </a:p>
          <a:p>
            <a:r>
              <a:rPr lang="en-GB" dirty="0">
                <a:solidFill>
                  <a:srgbClr val="D4D4D4"/>
                </a:solidFill>
                <a:latin typeface="Menlo" panose="020B0609030804020204" pitchFamily="49" charset="0"/>
              </a:rPr>
              <a:t>  ]</a:t>
            </a:r>
          </a:p>
          <a:p>
            <a:r>
              <a:rPr lang="en-GB" dirty="0">
                <a:solidFill>
                  <a:srgbClr val="D4D4D4"/>
                </a:solidFill>
                <a:latin typeface="Menlo" panose="020B0609030804020204" pitchFamily="49" charset="0"/>
              </a:rPr>
              <a:t>}</a:t>
            </a:r>
          </a:p>
        </p:txBody>
      </p:sp>
    </p:spTree>
    <p:extLst>
      <p:ext uri="{BB962C8B-B14F-4D97-AF65-F5344CB8AC3E}">
        <p14:creationId xmlns:p14="http://schemas.microsoft.com/office/powerpoint/2010/main" val="3159293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AC9DBD6-6B9C-5849-8EB6-53688F7E3181}"/>
              </a:ext>
            </a:extLst>
          </p:cNvPr>
          <p:cNvSpPr txBox="1"/>
          <p:nvPr/>
        </p:nvSpPr>
        <p:spPr>
          <a:xfrm>
            <a:off x="0" y="965972"/>
            <a:ext cx="12192000" cy="461665"/>
          </a:xfrm>
          <a:prstGeom prst="rect">
            <a:avLst/>
          </a:prstGeom>
          <a:solidFill>
            <a:srgbClr val="424242"/>
          </a:solidFill>
        </p:spPr>
        <p:txBody>
          <a:bodyPr wrap="square" rtlCol="0">
            <a:spAutoFit/>
          </a:bodyPr>
          <a:lstStyle/>
          <a:p>
            <a:r>
              <a:rPr lang="en-GB" sz="2400" dirty="0">
                <a:solidFill>
                  <a:srgbClr val="569CD6"/>
                </a:solidFill>
                <a:latin typeface="Menlo" panose="020B0609030804020204" pitchFamily="49" charset="0"/>
              </a:rPr>
              <a:t>UPDATE</a:t>
            </a:r>
            <a:r>
              <a:rPr lang="en-GB" sz="2400" dirty="0">
                <a:solidFill>
                  <a:srgbClr val="D4D4D4"/>
                </a:solidFill>
                <a:latin typeface="Menlo" panose="020B0609030804020204" pitchFamily="49" charset="0"/>
              </a:rPr>
              <a:t> users </a:t>
            </a:r>
            <a:r>
              <a:rPr lang="en-GB" sz="2400" dirty="0">
                <a:solidFill>
                  <a:srgbClr val="569CD6"/>
                </a:solidFill>
                <a:latin typeface="Menlo" panose="020B0609030804020204" pitchFamily="49" charset="0"/>
              </a:rPr>
              <a:t>SET</a:t>
            </a:r>
            <a:r>
              <a:rPr lang="en-GB" sz="2400" dirty="0">
                <a:solidFill>
                  <a:srgbClr val="D4D4D4"/>
                </a:solidFill>
                <a:latin typeface="Menlo" panose="020B0609030804020204" pitchFamily="49" charset="0"/>
              </a:rPr>
              <a:t> </a:t>
            </a:r>
            <a:r>
              <a:rPr lang="en-GB" sz="2400" dirty="0" err="1">
                <a:solidFill>
                  <a:srgbClr val="D4D4D4"/>
                </a:solidFill>
                <a:latin typeface="Menlo" panose="020B0609030804020204" pitchFamily="49" charset="0"/>
              </a:rPr>
              <a:t>lastname</a:t>
            </a:r>
            <a:r>
              <a:rPr lang="en-GB" sz="2400" dirty="0">
                <a:solidFill>
                  <a:srgbClr val="D4D4D4"/>
                </a:solidFill>
                <a:latin typeface="Menlo" panose="020B0609030804020204" pitchFamily="49" charset="0"/>
              </a:rPr>
              <a:t> = </a:t>
            </a:r>
            <a:r>
              <a:rPr lang="en-GB" sz="2400" dirty="0">
                <a:solidFill>
                  <a:srgbClr val="CE9178"/>
                </a:solidFill>
                <a:latin typeface="Menlo" panose="020B0609030804020204" pitchFamily="49" charset="0"/>
              </a:rPr>
              <a:t>'Kowalski'</a:t>
            </a:r>
            <a:r>
              <a:rPr lang="en-GB" sz="2400" dirty="0">
                <a:solidFill>
                  <a:srgbClr val="D4D4D4"/>
                </a:solidFill>
                <a:latin typeface="Menlo" panose="020B0609030804020204" pitchFamily="49" charset="0"/>
              </a:rPr>
              <a:t> </a:t>
            </a:r>
            <a:r>
              <a:rPr lang="en-GB" sz="2400" dirty="0">
                <a:solidFill>
                  <a:srgbClr val="569CD6"/>
                </a:solidFill>
                <a:latin typeface="Menlo" panose="020B0609030804020204" pitchFamily="49" charset="0"/>
              </a:rPr>
              <a:t>WHERE</a:t>
            </a:r>
            <a:r>
              <a:rPr lang="en-GB" sz="2400" dirty="0">
                <a:solidFill>
                  <a:srgbClr val="D4D4D4"/>
                </a:solidFill>
                <a:latin typeface="Menlo" panose="020B0609030804020204" pitchFamily="49" charset="0"/>
              </a:rPr>
              <a:t> id = </a:t>
            </a:r>
            <a:r>
              <a:rPr lang="en-GB" sz="2400" dirty="0">
                <a:solidFill>
                  <a:srgbClr val="B5CEA8"/>
                </a:solidFill>
                <a:latin typeface="Menlo" panose="020B0609030804020204" pitchFamily="49" charset="0"/>
              </a:rPr>
              <a:t>1</a:t>
            </a:r>
            <a:r>
              <a:rPr lang="en-GB" sz="2400" dirty="0">
                <a:solidFill>
                  <a:srgbClr val="D4D4D4"/>
                </a:solidFill>
                <a:latin typeface="Menlo" panose="020B0609030804020204" pitchFamily="49" charset="0"/>
              </a:rPr>
              <a:t>;</a:t>
            </a:r>
          </a:p>
        </p:txBody>
      </p:sp>
      <p:sp>
        <p:nvSpPr>
          <p:cNvPr id="2" name="TextBox 1">
            <a:extLst>
              <a:ext uri="{FF2B5EF4-FFF2-40B4-BE49-F238E27FC236}">
                <a16:creationId xmlns:a16="http://schemas.microsoft.com/office/drawing/2014/main" id="{07CD208B-035C-D947-97C2-53A7EA442760}"/>
              </a:ext>
            </a:extLst>
          </p:cNvPr>
          <p:cNvSpPr txBox="1"/>
          <p:nvPr/>
        </p:nvSpPr>
        <p:spPr>
          <a:xfrm>
            <a:off x="838200" y="250704"/>
            <a:ext cx="2825197" cy="523220"/>
          </a:xfrm>
          <a:prstGeom prst="rect">
            <a:avLst/>
          </a:prstGeom>
          <a:noFill/>
        </p:spPr>
        <p:txBody>
          <a:bodyPr wrap="none" rtlCol="0">
            <a:spAutoFit/>
          </a:bodyPr>
          <a:lstStyle/>
          <a:p>
            <a:r>
              <a:rPr lang="en-GB" sz="2800" dirty="0">
                <a:solidFill>
                  <a:schemeClr val="bg1"/>
                </a:solidFill>
              </a:rPr>
              <a:t>Following UPDATE</a:t>
            </a:r>
          </a:p>
        </p:txBody>
      </p:sp>
      <p:sp>
        <p:nvSpPr>
          <p:cNvPr id="5" name="TextBox 4">
            <a:extLst>
              <a:ext uri="{FF2B5EF4-FFF2-40B4-BE49-F238E27FC236}">
                <a16:creationId xmlns:a16="http://schemas.microsoft.com/office/drawing/2014/main" id="{B1A6CBFE-A248-DC46-A860-7CE185C9444A}"/>
              </a:ext>
            </a:extLst>
          </p:cNvPr>
          <p:cNvSpPr txBox="1"/>
          <p:nvPr/>
        </p:nvSpPr>
        <p:spPr>
          <a:xfrm>
            <a:off x="838200" y="1619051"/>
            <a:ext cx="3989875" cy="523220"/>
          </a:xfrm>
          <a:prstGeom prst="rect">
            <a:avLst/>
          </a:prstGeom>
          <a:noFill/>
        </p:spPr>
        <p:txBody>
          <a:bodyPr wrap="none" rtlCol="0">
            <a:spAutoFit/>
          </a:bodyPr>
          <a:lstStyle/>
          <a:p>
            <a:r>
              <a:rPr lang="en-GB" sz="2800" dirty="0">
                <a:solidFill>
                  <a:schemeClr val="bg1"/>
                </a:solidFill>
              </a:rPr>
              <a:t>Produces following EVENT</a:t>
            </a:r>
          </a:p>
        </p:txBody>
      </p:sp>
      <p:sp>
        <p:nvSpPr>
          <p:cNvPr id="8" name="TextBox 7">
            <a:extLst>
              <a:ext uri="{FF2B5EF4-FFF2-40B4-BE49-F238E27FC236}">
                <a16:creationId xmlns:a16="http://schemas.microsoft.com/office/drawing/2014/main" id="{AF91A947-0151-1740-90F2-509926D90DD0}"/>
              </a:ext>
            </a:extLst>
          </p:cNvPr>
          <p:cNvSpPr txBox="1"/>
          <p:nvPr/>
        </p:nvSpPr>
        <p:spPr>
          <a:xfrm>
            <a:off x="0" y="2142271"/>
            <a:ext cx="12192000" cy="4801314"/>
          </a:xfrm>
          <a:prstGeom prst="rect">
            <a:avLst/>
          </a:prstGeom>
          <a:solidFill>
            <a:srgbClr val="424242"/>
          </a:solidFill>
        </p:spPr>
        <p:txBody>
          <a:bodyPr wrap="square" rtlCol="0">
            <a:spAutoFit/>
          </a:bodyPr>
          <a:lstStyle/>
          <a:p>
            <a:r>
              <a:rPr lang="en-GB" dirty="0">
                <a:solidFill>
                  <a:srgbClr val="D4D4D4"/>
                </a:solidFill>
                <a:latin typeface="Menlo" panose="020B0609030804020204" pitchFamily="49" charset="0"/>
              </a:rPr>
              <a:t>{ </a:t>
            </a:r>
          </a:p>
          <a:p>
            <a:r>
              <a:rPr lang="en-GB" dirty="0">
                <a:solidFill>
                  <a:srgbClr val="9CDCFE"/>
                </a:solidFill>
                <a:latin typeface="Menlo" panose="020B0609030804020204" pitchFamily="49" charset="0"/>
              </a:rPr>
              <a:t>  "change"</a:t>
            </a:r>
            <a:r>
              <a:rPr lang="en-GB" dirty="0">
                <a:solidFill>
                  <a:srgbClr val="D4D4D4"/>
                </a:solidFill>
                <a:latin typeface="Menlo" panose="020B0609030804020204" pitchFamily="49" charset="0"/>
              </a:rPr>
              <a:t>: [</a:t>
            </a:r>
          </a:p>
          <a:p>
            <a:r>
              <a:rPr lang="en-GB" dirty="0">
                <a:solidFill>
                  <a:srgbClr val="D4D4D4"/>
                </a:solidFill>
                <a:latin typeface="Menlo" panose="020B0609030804020204" pitchFamily="49" charset="0"/>
              </a:rPr>
              <a:t>    {</a:t>
            </a:r>
          </a:p>
          <a:p>
            <a:r>
              <a:rPr lang="en-GB" dirty="0">
                <a:solidFill>
                  <a:srgbClr val="9CDCFE"/>
                </a:solidFill>
                <a:latin typeface="Menlo" panose="020B0609030804020204" pitchFamily="49" charset="0"/>
              </a:rPr>
              <a:t>      "kind"</a:t>
            </a:r>
            <a:r>
              <a:rPr lang="en-GB" dirty="0">
                <a:solidFill>
                  <a:srgbClr val="D4D4D4"/>
                </a:solidFill>
                <a:latin typeface="Menlo" panose="020B0609030804020204" pitchFamily="49" charset="0"/>
              </a:rPr>
              <a:t>: </a:t>
            </a:r>
            <a:r>
              <a:rPr lang="en-GB" dirty="0">
                <a:solidFill>
                  <a:srgbClr val="CE9178"/>
                </a:solidFill>
                <a:latin typeface="Menlo" panose="020B0609030804020204" pitchFamily="49" charset="0"/>
              </a:rPr>
              <a:t>"update"</a:t>
            </a:r>
            <a:r>
              <a:rPr lang="en-GB" dirty="0">
                <a:solidFill>
                  <a:srgbClr val="D4D4D4"/>
                </a:solidFill>
                <a:latin typeface="Menlo" panose="020B0609030804020204" pitchFamily="49" charset="0"/>
              </a:rPr>
              <a:t>,</a:t>
            </a:r>
          </a:p>
          <a:p>
            <a:r>
              <a:rPr lang="en-GB" dirty="0">
                <a:solidFill>
                  <a:srgbClr val="9CDCFE"/>
                </a:solidFill>
                <a:latin typeface="Menlo" panose="020B0609030804020204" pitchFamily="49" charset="0"/>
              </a:rPr>
              <a:t>      "schema"</a:t>
            </a:r>
            <a:r>
              <a:rPr lang="en-GB" dirty="0">
                <a:solidFill>
                  <a:srgbClr val="D4D4D4"/>
                </a:solidFill>
                <a:latin typeface="Menlo" panose="020B0609030804020204" pitchFamily="49" charset="0"/>
              </a:rPr>
              <a:t>: </a:t>
            </a:r>
            <a:r>
              <a:rPr lang="en-GB" dirty="0">
                <a:solidFill>
                  <a:srgbClr val="CE9178"/>
                </a:solidFill>
                <a:latin typeface="Menlo" panose="020B0609030804020204" pitchFamily="49" charset="0"/>
              </a:rPr>
              <a:t>"public"</a:t>
            </a:r>
            <a:r>
              <a:rPr lang="en-GB" dirty="0">
                <a:solidFill>
                  <a:srgbClr val="D4D4D4"/>
                </a:solidFill>
                <a:latin typeface="Menlo" panose="020B0609030804020204" pitchFamily="49" charset="0"/>
              </a:rPr>
              <a:t>,</a:t>
            </a:r>
          </a:p>
          <a:p>
            <a:r>
              <a:rPr lang="en-GB" dirty="0">
                <a:solidFill>
                  <a:srgbClr val="9CDCFE"/>
                </a:solidFill>
                <a:latin typeface="Menlo" panose="020B0609030804020204" pitchFamily="49" charset="0"/>
              </a:rPr>
              <a:t>      "table"</a:t>
            </a:r>
            <a:r>
              <a:rPr lang="en-GB" dirty="0">
                <a:solidFill>
                  <a:srgbClr val="D4D4D4"/>
                </a:solidFill>
                <a:latin typeface="Menlo" panose="020B0609030804020204" pitchFamily="49" charset="0"/>
              </a:rPr>
              <a:t>: </a:t>
            </a:r>
            <a:r>
              <a:rPr lang="en-GB" dirty="0">
                <a:solidFill>
                  <a:srgbClr val="CE9178"/>
                </a:solidFill>
                <a:latin typeface="Menlo" panose="020B0609030804020204" pitchFamily="49" charset="0"/>
              </a:rPr>
              <a:t>"users"</a:t>
            </a:r>
            <a:r>
              <a:rPr lang="en-GB" dirty="0">
                <a:solidFill>
                  <a:srgbClr val="D4D4D4"/>
                </a:solidFill>
                <a:latin typeface="Menlo" panose="020B0609030804020204" pitchFamily="49" charset="0"/>
              </a:rPr>
              <a:t>,</a:t>
            </a:r>
          </a:p>
          <a:p>
            <a:r>
              <a:rPr lang="en-GB" dirty="0">
                <a:solidFill>
                  <a:srgbClr val="9CDCFE"/>
                </a:solidFill>
                <a:latin typeface="Menlo" panose="020B0609030804020204" pitchFamily="49" charset="0"/>
              </a:rPr>
              <a:t>      "</a:t>
            </a:r>
            <a:r>
              <a:rPr lang="en-GB" dirty="0" err="1">
                <a:solidFill>
                  <a:srgbClr val="9CDCFE"/>
                </a:solidFill>
                <a:latin typeface="Menlo" panose="020B0609030804020204" pitchFamily="49" charset="0"/>
              </a:rPr>
              <a:t>columnnames</a:t>
            </a:r>
            <a:r>
              <a:rPr lang="en-GB" dirty="0">
                <a:solidFill>
                  <a:srgbClr val="9CDCFE"/>
                </a:solidFill>
                <a:latin typeface="Menlo" panose="020B0609030804020204" pitchFamily="49" charset="0"/>
              </a:rPr>
              <a:t>"</a:t>
            </a:r>
            <a:r>
              <a:rPr lang="en-GB" dirty="0">
                <a:solidFill>
                  <a:srgbClr val="D4D4D4"/>
                </a:solidFill>
                <a:latin typeface="Menlo" panose="020B0609030804020204" pitchFamily="49" charset="0"/>
              </a:rPr>
              <a:t>: [</a:t>
            </a:r>
            <a:r>
              <a:rPr lang="en-GB" dirty="0">
                <a:solidFill>
                  <a:srgbClr val="CE9178"/>
                </a:solidFill>
                <a:latin typeface="Menlo" panose="020B0609030804020204" pitchFamily="49" charset="0"/>
              </a:rPr>
              <a:t>"id"</a:t>
            </a:r>
            <a:r>
              <a:rPr lang="en-GB" dirty="0">
                <a:solidFill>
                  <a:srgbClr val="D4D4D4"/>
                </a:solidFill>
                <a:latin typeface="Menlo" panose="020B0609030804020204" pitchFamily="49" charset="0"/>
              </a:rPr>
              <a:t>, </a:t>
            </a:r>
            <a:r>
              <a:rPr lang="en-GB" dirty="0">
                <a:solidFill>
                  <a:srgbClr val="CE9178"/>
                </a:solidFill>
                <a:latin typeface="Menlo" panose="020B0609030804020204" pitchFamily="49" charset="0"/>
              </a:rPr>
              <a:t>"</a:t>
            </a:r>
            <a:r>
              <a:rPr lang="en-GB" dirty="0" err="1">
                <a:solidFill>
                  <a:srgbClr val="CE9178"/>
                </a:solidFill>
                <a:latin typeface="Menlo" panose="020B0609030804020204" pitchFamily="49" charset="0"/>
              </a:rPr>
              <a:t>firstname</a:t>
            </a:r>
            <a:r>
              <a:rPr lang="en-GB" dirty="0">
                <a:solidFill>
                  <a:srgbClr val="CE9178"/>
                </a:solidFill>
                <a:latin typeface="Menlo" panose="020B0609030804020204" pitchFamily="49" charset="0"/>
              </a:rPr>
              <a:t>"</a:t>
            </a:r>
            <a:r>
              <a:rPr lang="en-GB" dirty="0">
                <a:solidFill>
                  <a:srgbClr val="D4D4D4"/>
                </a:solidFill>
                <a:latin typeface="Menlo" panose="020B0609030804020204" pitchFamily="49" charset="0"/>
              </a:rPr>
              <a:t>, </a:t>
            </a:r>
            <a:r>
              <a:rPr lang="en-GB" dirty="0">
                <a:solidFill>
                  <a:srgbClr val="CE9178"/>
                </a:solidFill>
                <a:latin typeface="Menlo" panose="020B0609030804020204" pitchFamily="49" charset="0"/>
              </a:rPr>
              <a:t>"</a:t>
            </a:r>
            <a:r>
              <a:rPr lang="en-GB" dirty="0" err="1">
                <a:solidFill>
                  <a:srgbClr val="CE9178"/>
                </a:solidFill>
                <a:latin typeface="Menlo" panose="020B0609030804020204" pitchFamily="49" charset="0"/>
              </a:rPr>
              <a:t>lastname</a:t>
            </a:r>
            <a:r>
              <a:rPr lang="en-GB" dirty="0">
                <a:solidFill>
                  <a:srgbClr val="CE9178"/>
                </a:solidFill>
                <a:latin typeface="Menlo" panose="020B0609030804020204" pitchFamily="49" charset="0"/>
              </a:rPr>
              <a:t>"</a:t>
            </a:r>
            <a:r>
              <a:rPr lang="en-GB" dirty="0">
                <a:solidFill>
                  <a:srgbClr val="D4D4D4"/>
                </a:solidFill>
                <a:latin typeface="Menlo" panose="020B0609030804020204" pitchFamily="49" charset="0"/>
              </a:rPr>
              <a:t>, </a:t>
            </a:r>
            <a:r>
              <a:rPr lang="en-GB" dirty="0">
                <a:solidFill>
                  <a:srgbClr val="CE9178"/>
                </a:solidFill>
                <a:latin typeface="Menlo" panose="020B0609030804020204" pitchFamily="49" charset="0"/>
              </a:rPr>
              <a:t>"</a:t>
            </a:r>
            <a:r>
              <a:rPr lang="en-GB" dirty="0" err="1">
                <a:solidFill>
                  <a:srgbClr val="CE9178"/>
                </a:solidFill>
                <a:latin typeface="Menlo" panose="020B0609030804020204" pitchFamily="49" charset="0"/>
              </a:rPr>
              <a:t>created_at</a:t>
            </a:r>
            <a:r>
              <a:rPr lang="en-GB" dirty="0">
                <a:solidFill>
                  <a:srgbClr val="CE9178"/>
                </a:solidFill>
                <a:latin typeface="Menlo" panose="020B0609030804020204" pitchFamily="49" charset="0"/>
              </a:rPr>
              <a:t>"</a:t>
            </a:r>
            <a:r>
              <a:rPr lang="en-GB" dirty="0">
                <a:solidFill>
                  <a:srgbClr val="D4D4D4"/>
                </a:solidFill>
                <a:latin typeface="Menlo" panose="020B0609030804020204" pitchFamily="49" charset="0"/>
              </a:rPr>
              <a:t>],</a:t>
            </a:r>
          </a:p>
          <a:p>
            <a:r>
              <a:rPr lang="en-GB" dirty="0">
                <a:solidFill>
                  <a:srgbClr val="9CDCFE"/>
                </a:solidFill>
                <a:latin typeface="Menlo" panose="020B0609030804020204" pitchFamily="49" charset="0"/>
              </a:rPr>
              <a:t>      "</a:t>
            </a:r>
            <a:r>
              <a:rPr lang="en-GB" dirty="0" err="1">
                <a:solidFill>
                  <a:srgbClr val="9CDCFE"/>
                </a:solidFill>
                <a:latin typeface="Menlo" panose="020B0609030804020204" pitchFamily="49" charset="0"/>
              </a:rPr>
              <a:t>columntypes</a:t>
            </a:r>
            <a:r>
              <a:rPr lang="en-GB" dirty="0">
                <a:solidFill>
                  <a:srgbClr val="9CDCFE"/>
                </a:solidFill>
                <a:latin typeface="Menlo" panose="020B0609030804020204" pitchFamily="49" charset="0"/>
              </a:rPr>
              <a:t>"</a:t>
            </a:r>
            <a:r>
              <a:rPr lang="en-GB" dirty="0">
                <a:solidFill>
                  <a:srgbClr val="D4D4D4"/>
                </a:solidFill>
                <a:latin typeface="Menlo" panose="020B0609030804020204" pitchFamily="49" charset="0"/>
              </a:rPr>
              <a:t>: [</a:t>
            </a:r>
            <a:r>
              <a:rPr lang="en-GB" dirty="0">
                <a:solidFill>
                  <a:srgbClr val="CE9178"/>
                </a:solidFill>
                <a:latin typeface="Menlo" panose="020B0609030804020204" pitchFamily="49" charset="0"/>
              </a:rPr>
              <a:t>"integer"</a:t>
            </a:r>
            <a:r>
              <a:rPr lang="en-GB" dirty="0">
                <a:solidFill>
                  <a:srgbClr val="D4D4D4"/>
                </a:solidFill>
                <a:latin typeface="Menlo" panose="020B0609030804020204" pitchFamily="49" charset="0"/>
              </a:rPr>
              <a:t>, </a:t>
            </a:r>
            <a:r>
              <a:rPr lang="en-GB" dirty="0">
                <a:solidFill>
                  <a:srgbClr val="CE9178"/>
                </a:solidFill>
                <a:latin typeface="Menlo" panose="020B0609030804020204" pitchFamily="49" charset="0"/>
              </a:rPr>
              <a:t>"text"</a:t>
            </a:r>
            <a:r>
              <a:rPr lang="en-GB" dirty="0">
                <a:solidFill>
                  <a:srgbClr val="D4D4D4"/>
                </a:solidFill>
                <a:latin typeface="Menlo" panose="020B0609030804020204" pitchFamily="49" charset="0"/>
              </a:rPr>
              <a:t>, </a:t>
            </a:r>
            <a:r>
              <a:rPr lang="en-GB" dirty="0">
                <a:solidFill>
                  <a:srgbClr val="CE9178"/>
                </a:solidFill>
                <a:latin typeface="Menlo" panose="020B0609030804020204" pitchFamily="49" charset="0"/>
              </a:rPr>
              <a:t>"text"</a:t>
            </a:r>
            <a:r>
              <a:rPr lang="en-GB" dirty="0">
                <a:solidFill>
                  <a:srgbClr val="D4D4D4"/>
                </a:solidFill>
                <a:latin typeface="Menlo" panose="020B0609030804020204" pitchFamily="49" charset="0"/>
              </a:rPr>
              <a:t>, </a:t>
            </a:r>
            <a:r>
              <a:rPr lang="en-GB" dirty="0">
                <a:solidFill>
                  <a:srgbClr val="CE9178"/>
                </a:solidFill>
                <a:latin typeface="Menlo" panose="020B0609030804020204" pitchFamily="49" charset="0"/>
              </a:rPr>
              <a:t>"timestamp without time zone"</a:t>
            </a:r>
            <a:r>
              <a:rPr lang="en-GB" dirty="0">
                <a:solidFill>
                  <a:srgbClr val="D4D4D4"/>
                </a:solidFill>
                <a:latin typeface="Menlo" panose="020B0609030804020204" pitchFamily="49" charset="0"/>
              </a:rPr>
              <a:t>],</a:t>
            </a:r>
          </a:p>
          <a:p>
            <a:r>
              <a:rPr lang="en-GB" dirty="0">
                <a:solidFill>
                  <a:srgbClr val="9CDCFE"/>
                </a:solidFill>
                <a:latin typeface="Menlo" panose="020B0609030804020204" pitchFamily="49" charset="0"/>
              </a:rPr>
              <a:t>      "</a:t>
            </a:r>
            <a:r>
              <a:rPr lang="en-GB" dirty="0" err="1">
                <a:solidFill>
                  <a:srgbClr val="9CDCFE"/>
                </a:solidFill>
                <a:latin typeface="Menlo" panose="020B0609030804020204" pitchFamily="49" charset="0"/>
              </a:rPr>
              <a:t>columnvalues</a:t>
            </a:r>
            <a:r>
              <a:rPr lang="en-GB" dirty="0">
                <a:solidFill>
                  <a:srgbClr val="9CDCFE"/>
                </a:solidFill>
                <a:latin typeface="Menlo" panose="020B0609030804020204" pitchFamily="49" charset="0"/>
              </a:rPr>
              <a:t>"</a:t>
            </a:r>
            <a:r>
              <a:rPr lang="en-GB" dirty="0">
                <a:solidFill>
                  <a:srgbClr val="D4D4D4"/>
                </a:solidFill>
                <a:latin typeface="Menlo" panose="020B0609030804020204" pitchFamily="49" charset="0"/>
              </a:rPr>
              <a:t>: [</a:t>
            </a:r>
            <a:r>
              <a:rPr lang="en-GB" dirty="0">
                <a:solidFill>
                  <a:srgbClr val="B5CEA8"/>
                </a:solidFill>
                <a:latin typeface="Menlo" panose="020B0609030804020204" pitchFamily="49" charset="0"/>
              </a:rPr>
              <a:t>1</a:t>
            </a:r>
            <a:r>
              <a:rPr lang="en-GB" dirty="0">
                <a:solidFill>
                  <a:srgbClr val="D4D4D4"/>
                </a:solidFill>
                <a:latin typeface="Menlo" panose="020B0609030804020204" pitchFamily="49" charset="0"/>
              </a:rPr>
              <a:t>, </a:t>
            </a:r>
            <a:r>
              <a:rPr lang="en-GB" dirty="0">
                <a:solidFill>
                  <a:srgbClr val="CE9178"/>
                </a:solidFill>
                <a:latin typeface="Menlo" panose="020B0609030804020204" pitchFamily="49" charset="0"/>
              </a:rPr>
              <a:t>"</a:t>
            </a:r>
            <a:r>
              <a:rPr lang="en-GB" dirty="0" err="1">
                <a:solidFill>
                  <a:srgbClr val="CE9178"/>
                </a:solidFill>
                <a:latin typeface="Menlo" panose="020B0609030804020204" pitchFamily="49" charset="0"/>
              </a:rPr>
              <a:t>Johny</a:t>
            </a:r>
            <a:r>
              <a:rPr lang="en-GB" dirty="0">
                <a:solidFill>
                  <a:srgbClr val="CE9178"/>
                </a:solidFill>
                <a:latin typeface="Menlo" panose="020B0609030804020204" pitchFamily="49" charset="0"/>
              </a:rPr>
              <a:t>"</a:t>
            </a:r>
            <a:r>
              <a:rPr lang="en-GB" dirty="0">
                <a:solidFill>
                  <a:srgbClr val="D4D4D4"/>
                </a:solidFill>
                <a:latin typeface="Menlo" panose="020B0609030804020204" pitchFamily="49" charset="0"/>
              </a:rPr>
              <a:t>, </a:t>
            </a:r>
            <a:r>
              <a:rPr lang="en-GB" dirty="0">
                <a:solidFill>
                  <a:srgbClr val="CE9178"/>
                </a:solidFill>
                <a:latin typeface="Menlo" panose="020B0609030804020204" pitchFamily="49" charset="0"/>
              </a:rPr>
              <a:t>"Kowalski"</a:t>
            </a:r>
            <a:r>
              <a:rPr lang="en-GB" dirty="0">
                <a:solidFill>
                  <a:srgbClr val="D4D4D4"/>
                </a:solidFill>
                <a:latin typeface="Menlo" panose="020B0609030804020204" pitchFamily="49" charset="0"/>
              </a:rPr>
              <a:t>, </a:t>
            </a:r>
            <a:r>
              <a:rPr lang="en-GB" dirty="0">
                <a:solidFill>
                  <a:srgbClr val="CE9178"/>
                </a:solidFill>
                <a:latin typeface="Menlo" panose="020B0609030804020204" pitchFamily="49" charset="0"/>
              </a:rPr>
              <a:t>"2020-09-15 11:58:28.988414"</a:t>
            </a:r>
            <a:r>
              <a:rPr lang="en-GB" dirty="0">
                <a:solidFill>
                  <a:srgbClr val="D4D4D4"/>
                </a:solidFill>
                <a:latin typeface="Menlo" panose="020B0609030804020204" pitchFamily="49" charset="0"/>
              </a:rPr>
              <a:t>],</a:t>
            </a:r>
          </a:p>
          <a:p>
            <a:r>
              <a:rPr lang="en-GB" dirty="0">
                <a:solidFill>
                  <a:srgbClr val="9CDCFE"/>
                </a:solidFill>
                <a:latin typeface="Menlo" panose="020B0609030804020204" pitchFamily="49" charset="0"/>
              </a:rPr>
              <a:t>      "</a:t>
            </a:r>
            <a:r>
              <a:rPr lang="en-GB" dirty="0" err="1">
                <a:solidFill>
                  <a:srgbClr val="9CDCFE"/>
                </a:solidFill>
                <a:latin typeface="Menlo" panose="020B0609030804020204" pitchFamily="49" charset="0"/>
              </a:rPr>
              <a:t>oldkeys</a:t>
            </a:r>
            <a:r>
              <a:rPr lang="en-GB" dirty="0">
                <a:solidFill>
                  <a:srgbClr val="9CDCFE"/>
                </a:solidFill>
                <a:latin typeface="Menlo" panose="020B0609030804020204" pitchFamily="49" charset="0"/>
              </a:rPr>
              <a:t>"</a:t>
            </a:r>
            <a:r>
              <a:rPr lang="en-GB" dirty="0">
                <a:solidFill>
                  <a:srgbClr val="D4D4D4"/>
                </a:solidFill>
                <a:latin typeface="Menlo" panose="020B0609030804020204" pitchFamily="49" charset="0"/>
              </a:rPr>
              <a:t>: {</a:t>
            </a:r>
          </a:p>
          <a:p>
            <a:r>
              <a:rPr lang="en-GB" dirty="0">
                <a:solidFill>
                  <a:srgbClr val="9CDCFE"/>
                </a:solidFill>
                <a:latin typeface="Menlo" panose="020B0609030804020204" pitchFamily="49" charset="0"/>
              </a:rPr>
              <a:t>        "</a:t>
            </a:r>
            <a:r>
              <a:rPr lang="en-GB" dirty="0" err="1">
                <a:solidFill>
                  <a:srgbClr val="9CDCFE"/>
                </a:solidFill>
                <a:latin typeface="Menlo" panose="020B0609030804020204" pitchFamily="49" charset="0"/>
              </a:rPr>
              <a:t>keynames</a:t>
            </a:r>
            <a:r>
              <a:rPr lang="en-GB" dirty="0">
                <a:solidFill>
                  <a:srgbClr val="9CDCFE"/>
                </a:solidFill>
                <a:latin typeface="Menlo" panose="020B0609030804020204" pitchFamily="49" charset="0"/>
              </a:rPr>
              <a:t>"</a:t>
            </a:r>
            <a:r>
              <a:rPr lang="en-GB" dirty="0">
                <a:solidFill>
                  <a:srgbClr val="D4D4D4"/>
                </a:solidFill>
                <a:latin typeface="Menlo" panose="020B0609030804020204" pitchFamily="49" charset="0"/>
              </a:rPr>
              <a:t>: [</a:t>
            </a:r>
            <a:r>
              <a:rPr lang="en-GB" dirty="0">
                <a:solidFill>
                  <a:srgbClr val="CE9178"/>
                </a:solidFill>
                <a:latin typeface="Menlo" panose="020B0609030804020204" pitchFamily="49" charset="0"/>
              </a:rPr>
              <a:t>"id"</a:t>
            </a:r>
            <a:r>
              <a:rPr lang="en-GB" dirty="0">
                <a:solidFill>
                  <a:srgbClr val="D4D4D4"/>
                </a:solidFill>
                <a:latin typeface="Menlo" panose="020B0609030804020204" pitchFamily="49" charset="0"/>
              </a:rPr>
              <a:t>],</a:t>
            </a:r>
          </a:p>
          <a:p>
            <a:r>
              <a:rPr lang="en-GB" dirty="0">
                <a:solidFill>
                  <a:srgbClr val="9CDCFE"/>
                </a:solidFill>
                <a:latin typeface="Menlo" panose="020B0609030804020204" pitchFamily="49" charset="0"/>
              </a:rPr>
              <a:t>        "</a:t>
            </a:r>
            <a:r>
              <a:rPr lang="en-GB" dirty="0" err="1">
                <a:solidFill>
                  <a:srgbClr val="9CDCFE"/>
                </a:solidFill>
                <a:latin typeface="Menlo" panose="020B0609030804020204" pitchFamily="49" charset="0"/>
              </a:rPr>
              <a:t>keytypes</a:t>
            </a:r>
            <a:r>
              <a:rPr lang="en-GB" dirty="0">
                <a:solidFill>
                  <a:srgbClr val="9CDCFE"/>
                </a:solidFill>
                <a:latin typeface="Menlo" panose="020B0609030804020204" pitchFamily="49" charset="0"/>
              </a:rPr>
              <a:t>"</a:t>
            </a:r>
            <a:r>
              <a:rPr lang="en-GB" dirty="0">
                <a:solidFill>
                  <a:srgbClr val="D4D4D4"/>
                </a:solidFill>
                <a:latin typeface="Menlo" panose="020B0609030804020204" pitchFamily="49" charset="0"/>
              </a:rPr>
              <a:t>: [</a:t>
            </a:r>
            <a:r>
              <a:rPr lang="en-GB" dirty="0">
                <a:solidFill>
                  <a:srgbClr val="CE9178"/>
                </a:solidFill>
                <a:latin typeface="Menlo" panose="020B0609030804020204" pitchFamily="49" charset="0"/>
              </a:rPr>
              <a:t>"integer"</a:t>
            </a:r>
            <a:r>
              <a:rPr lang="en-GB" dirty="0">
                <a:solidFill>
                  <a:srgbClr val="D4D4D4"/>
                </a:solidFill>
                <a:latin typeface="Menlo" panose="020B0609030804020204" pitchFamily="49" charset="0"/>
              </a:rPr>
              <a:t>],</a:t>
            </a:r>
          </a:p>
          <a:p>
            <a:r>
              <a:rPr lang="en-GB" dirty="0">
                <a:solidFill>
                  <a:srgbClr val="9CDCFE"/>
                </a:solidFill>
                <a:latin typeface="Menlo" panose="020B0609030804020204" pitchFamily="49" charset="0"/>
              </a:rPr>
              <a:t>        "</a:t>
            </a:r>
            <a:r>
              <a:rPr lang="en-GB" dirty="0" err="1">
                <a:solidFill>
                  <a:srgbClr val="9CDCFE"/>
                </a:solidFill>
                <a:latin typeface="Menlo" panose="020B0609030804020204" pitchFamily="49" charset="0"/>
              </a:rPr>
              <a:t>keyvalues</a:t>
            </a:r>
            <a:r>
              <a:rPr lang="en-GB" dirty="0">
                <a:solidFill>
                  <a:srgbClr val="9CDCFE"/>
                </a:solidFill>
                <a:latin typeface="Menlo" panose="020B0609030804020204" pitchFamily="49" charset="0"/>
              </a:rPr>
              <a:t>"</a:t>
            </a:r>
            <a:r>
              <a:rPr lang="en-GB" dirty="0">
                <a:solidFill>
                  <a:srgbClr val="D4D4D4"/>
                </a:solidFill>
                <a:latin typeface="Menlo" panose="020B0609030804020204" pitchFamily="49" charset="0"/>
              </a:rPr>
              <a:t>: [</a:t>
            </a:r>
            <a:r>
              <a:rPr lang="en-GB" dirty="0">
                <a:solidFill>
                  <a:srgbClr val="B5CEA8"/>
                </a:solidFill>
                <a:latin typeface="Menlo" panose="020B0609030804020204" pitchFamily="49" charset="0"/>
              </a:rPr>
              <a:t>1</a:t>
            </a:r>
            <a:r>
              <a:rPr lang="en-GB" dirty="0">
                <a:solidFill>
                  <a:srgbClr val="D4D4D4"/>
                </a:solidFill>
                <a:latin typeface="Menlo" panose="020B0609030804020204" pitchFamily="49" charset="0"/>
              </a:rPr>
              <a:t>]</a:t>
            </a:r>
          </a:p>
          <a:p>
            <a:r>
              <a:rPr lang="en-GB" dirty="0">
                <a:solidFill>
                  <a:srgbClr val="D4D4D4"/>
                </a:solidFill>
                <a:latin typeface="Menlo" panose="020B0609030804020204" pitchFamily="49" charset="0"/>
              </a:rPr>
              <a:t>      }</a:t>
            </a:r>
          </a:p>
          <a:p>
            <a:r>
              <a:rPr lang="en-GB" dirty="0">
                <a:solidFill>
                  <a:srgbClr val="D4D4D4"/>
                </a:solidFill>
                <a:latin typeface="Menlo" panose="020B0609030804020204" pitchFamily="49" charset="0"/>
              </a:rPr>
              <a:t>    }</a:t>
            </a:r>
          </a:p>
          <a:p>
            <a:r>
              <a:rPr lang="en-GB" dirty="0">
                <a:solidFill>
                  <a:srgbClr val="D4D4D4"/>
                </a:solidFill>
                <a:latin typeface="Menlo" panose="020B0609030804020204" pitchFamily="49" charset="0"/>
              </a:rPr>
              <a:t>  ]</a:t>
            </a:r>
          </a:p>
          <a:p>
            <a:r>
              <a:rPr lang="en-GB" dirty="0">
                <a:solidFill>
                  <a:srgbClr val="D4D4D4"/>
                </a:solidFill>
                <a:latin typeface="Menlo" panose="020B0609030804020204" pitchFamily="49" charset="0"/>
              </a:rPr>
              <a:t>}</a:t>
            </a:r>
          </a:p>
        </p:txBody>
      </p:sp>
    </p:spTree>
    <p:extLst>
      <p:ext uri="{BB962C8B-B14F-4D97-AF65-F5344CB8AC3E}">
        <p14:creationId xmlns:p14="http://schemas.microsoft.com/office/powerpoint/2010/main" val="26293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AC9DBD6-6B9C-5849-8EB6-53688F7E3181}"/>
              </a:ext>
            </a:extLst>
          </p:cNvPr>
          <p:cNvSpPr txBox="1"/>
          <p:nvPr/>
        </p:nvSpPr>
        <p:spPr>
          <a:xfrm>
            <a:off x="0" y="965972"/>
            <a:ext cx="12192000" cy="461665"/>
          </a:xfrm>
          <a:prstGeom prst="rect">
            <a:avLst/>
          </a:prstGeom>
          <a:solidFill>
            <a:srgbClr val="424242"/>
          </a:solidFill>
        </p:spPr>
        <p:txBody>
          <a:bodyPr wrap="square" rtlCol="0">
            <a:spAutoFit/>
          </a:bodyPr>
          <a:lstStyle/>
          <a:p>
            <a:r>
              <a:rPr lang="en-GB" sz="2400" dirty="0">
                <a:solidFill>
                  <a:srgbClr val="569CD6"/>
                </a:solidFill>
                <a:latin typeface="Menlo" panose="020B0609030804020204" pitchFamily="49" charset="0"/>
              </a:rPr>
              <a:t>DELETE</a:t>
            </a:r>
            <a:r>
              <a:rPr lang="en-GB" sz="2400" dirty="0">
                <a:solidFill>
                  <a:srgbClr val="D4D4D4"/>
                </a:solidFill>
                <a:latin typeface="Menlo" panose="020B0609030804020204" pitchFamily="49" charset="0"/>
              </a:rPr>
              <a:t> </a:t>
            </a:r>
            <a:r>
              <a:rPr lang="en-GB" sz="2400" dirty="0">
                <a:solidFill>
                  <a:srgbClr val="569CD6"/>
                </a:solidFill>
                <a:latin typeface="Menlo" panose="020B0609030804020204" pitchFamily="49" charset="0"/>
              </a:rPr>
              <a:t>FROM</a:t>
            </a:r>
            <a:r>
              <a:rPr lang="en-GB" sz="2400" dirty="0">
                <a:solidFill>
                  <a:srgbClr val="D4D4D4"/>
                </a:solidFill>
                <a:latin typeface="Menlo" panose="020B0609030804020204" pitchFamily="49" charset="0"/>
              </a:rPr>
              <a:t> users </a:t>
            </a:r>
            <a:r>
              <a:rPr lang="en-GB" sz="2400" dirty="0">
                <a:solidFill>
                  <a:srgbClr val="569CD6"/>
                </a:solidFill>
                <a:latin typeface="Menlo" panose="020B0609030804020204" pitchFamily="49" charset="0"/>
              </a:rPr>
              <a:t>WHERE</a:t>
            </a:r>
            <a:r>
              <a:rPr lang="en-GB" sz="2400" dirty="0">
                <a:solidFill>
                  <a:srgbClr val="D4D4D4"/>
                </a:solidFill>
                <a:latin typeface="Menlo" panose="020B0609030804020204" pitchFamily="49" charset="0"/>
              </a:rPr>
              <a:t> id = </a:t>
            </a:r>
            <a:r>
              <a:rPr lang="en-GB" sz="2400" dirty="0">
                <a:solidFill>
                  <a:srgbClr val="CE9178"/>
                </a:solidFill>
                <a:latin typeface="Menlo" panose="020B0609030804020204" pitchFamily="49" charset="0"/>
              </a:rPr>
              <a:t>'1'</a:t>
            </a:r>
            <a:r>
              <a:rPr lang="en-GB" sz="2400" dirty="0">
                <a:solidFill>
                  <a:srgbClr val="D4D4D4"/>
                </a:solidFill>
                <a:latin typeface="Menlo" panose="020B0609030804020204" pitchFamily="49" charset="0"/>
              </a:rPr>
              <a:t>;</a:t>
            </a:r>
          </a:p>
        </p:txBody>
      </p:sp>
      <p:sp>
        <p:nvSpPr>
          <p:cNvPr id="2" name="TextBox 1">
            <a:extLst>
              <a:ext uri="{FF2B5EF4-FFF2-40B4-BE49-F238E27FC236}">
                <a16:creationId xmlns:a16="http://schemas.microsoft.com/office/drawing/2014/main" id="{07CD208B-035C-D947-97C2-53A7EA442760}"/>
              </a:ext>
            </a:extLst>
          </p:cNvPr>
          <p:cNvSpPr txBox="1"/>
          <p:nvPr/>
        </p:nvSpPr>
        <p:spPr>
          <a:xfrm>
            <a:off x="838200" y="250704"/>
            <a:ext cx="2733505" cy="523220"/>
          </a:xfrm>
          <a:prstGeom prst="rect">
            <a:avLst/>
          </a:prstGeom>
          <a:noFill/>
        </p:spPr>
        <p:txBody>
          <a:bodyPr wrap="none" rtlCol="0">
            <a:spAutoFit/>
          </a:bodyPr>
          <a:lstStyle/>
          <a:p>
            <a:r>
              <a:rPr lang="en-GB" sz="2800" dirty="0">
                <a:solidFill>
                  <a:schemeClr val="bg1"/>
                </a:solidFill>
              </a:rPr>
              <a:t>Following DELETE</a:t>
            </a:r>
          </a:p>
        </p:txBody>
      </p:sp>
      <p:sp>
        <p:nvSpPr>
          <p:cNvPr id="5" name="TextBox 4">
            <a:extLst>
              <a:ext uri="{FF2B5EF4-FFF2-40B4-BE49-F238E27FC236}">
                <a16:creationId xmlns:a16="http://schemas.microsoft.com/office/drawing/2014/main" id="{B1A6CBFE-A248-DC46-A860-7CE185C9444A}"/>
              </a:ext>
            </a:extLst>
          </p:cNvPr>
          <p:cNvSpPr txBox="1"/>
          <p:nvPr/>
        </p:nvSpPr>
        <p:spPr>
          <a:xfrm>
            <a:off x="838200" y="1796969"/>
            <a:ext cx="3989875" cy="523220"/>
          </a:xfrm>
          <a:prstGeom prst="rect">
            <a:avLst/>
          </a:prstGeom>
          <a:noFill/>
        </p:spPr>
        <p:txBody>
          <a:bodyPr wrap="none" rtlCol="0">
            <a:spAutoFit/>
          </a:bodyPr>
          <a:lstStyle/>
          <a:p>
            <a:r>
              <a:rPr lang="en-GB" sz="2800" dirty="0">
                <a:solidFill>
                  <a:schemeClr val="bg1"/>
                </a:solidFill>
              </a:rPr>
              <a:t>Produces following EVENT</a:t>
            </a:r>
          </a:p>
        </p:txBody>
      </p:sp>
      <p:sp>
        <p:nvSpPr>
          <p:cNvPr id="8" name="TextBox 7">
            <a:extLst>
              <a:ext uri="{FF2B5EF4-FFF2-40B4-BE49-F238E27FC236}">
                <a16:creationId xmlns:a16="http://schemas.microsoft.com/office/drawing/2014/main" id="{AF91A947-0151-1740-90F2-509926D90DD0}"/>
              </a:ext>
            </a:extLst>
          </p:cNvPr>
          <p:cNvSpPr txBox="1"/>
          <p:nvPr/>
        </p:nvSpPr>
        <p:spPr>
          <a:xfrm>
            <a:off x="0" y="2333685"/>
            <a:ext cx="12192000" cy="3970318"/>
          </a:xfrm>
          <a:prstGeom prst="rect">
            <a:avLst/>
          </a:prstGeom>
          <a:solidFill>
            <a:srgbClr val="424242"/>
          </a:solidFill>
        </p:spPr>
        <p:txBody>
          <a:bodyPr wrap="square" rtlCol="0">
            <a:spAutoFit/>
          </a:bodyPr>
          <a:lstStyle/>
          <a:p>
            <a:r>
              <a:rPr lang="en-GB" dirty="0">
                <a:solidFill>
                  <a:srgbClr val="D4D4D4"/>
                </a:solidFill>
                <a:latin typeface="Menlo" panose="020B0609030804020204" pitchFamily="49" charset="0"/>
              </a:rPr>
              <a:t>{</a:t>
            </a:r>
          </a:p>
          <a:p>
            <a:r>
              <a:rPr lang="en-GB" dirty="0">
                <a:solidFill>
                  <a:srgbClr val="9CDCFE"/>
                </a:solidFill>
                <a:latin typeface="Menlo" panose="020B0609030804020204" pitchFamily="49" charset="0"/>
              </a:rPr>
              <a:t>  "change"</a:t>
            </a:r>
            <a:r>
              <a:rPr lang="en-GB" dirty="0">
                <a:solidFill>
                  <a:srgbClr val="D4D4D4"/>
                </a:solidFill>
                <a:latin typeface="Menlo" panose="020B0609030804020204" pitchFamily="49" charset="0"/>
              </a:rPr>
              <a:t>: [</a:t>
            </a:r>
          </a:p>
          <a:p>
            <a:r>
              <a:rPr lang="en-GB" dirty="0">
                <a:solidFill>
                  <a:srgbClr val="D4D4D4"/>
                </a:solidFill>
                <a:latin typeface="Menlo" panose="020B0609030804020204" pitchFamily="49" charset="0"/>
              </a:rPr>
              <a:t>    {</a:t>
            </a:r>
          </a:p>
          <a:p>
            <a:r>
              <a:rPr lang="en-GB" dirty="0">
                <a:solidFill>
                  <a:srgbClr val="9CDCFE"/>
                </a:solidFill>
                <a:latin typeface="Menlo" panose="020B0609030804020204" pitchFamily="49" charset="0"/>
              </a:rPr>
              <a:t>      "kind"</a:t>
            </a:r>
            <a:r>
              <a:rPr lang="en-GB" dirty="0">
                <a:solidFill>
                  <a:srgbClr val="D4D4D4"/>
                </a:solidFill>
                <a:latin typeface="Menlo" panose="020B0609030804020204" pitchFamily="49" charset="0"/>
              </a:rPr>
              <a:t>: </a:t>
            </a:r>
            <a:r>
              <a:rPr lang="en-GB" dirty="0">
                <a:solidFill>
                  <a:srgbClr val="CE9178"/>
                </a:solidFill>
                <a:latin typeface="Menlo" panose="020B0609030804020204" pitchFamily="49" charset="0"/>
              </a:rPr>
              <a:t>"delete"</a:t>
            </a:r>
            <a:r>
              <a:rPr lang="en-GB" dirty="0">
                <a:solidFill>
                  <a:srgbClr val="D4D4D4"/>
                </a:solidFill>
                <a:latin typeface="Menlo" panose="020B0609030804020204" pitchFamily="49" charset="0"/>
              </a:rPr>
              <a:t>,</a:t>
            </a:r>
          </a:p>
          <a:p>
            <a:r>
              <a:rPr lang="en-GB" dirty="0">
                <a:solidFill>
                  <a:srgbClr val="9CDCFE"/>
                </a:solidFill>
                <a:latin typeface="Menlo" panose="020B0609030804020204" pitchFamily="49" charset="0"/>
              </a:rPr>
              <a:t>      "schema"</a:t>
            </a:r>
            <a:r>
              <a:rPr lang="en-GB" dirty="0">
                <a:solidFill>
                  <a:srgbClr val="D4D4D4"/>
                </a:solidFill>
                <a:latin typeface="Menlo" panose="020B0609030804020204" pitchFamily="49" charset="0"/>
              </a:rPr>
              <a:t>: </a:t>
            </a:r>
            <a:r>
              <a:rPr lang="en-GB" dirty="0">
                <a:solidFill>
                  <a:srgbClr val="CE9178"/>
                </a:solidFill>
                <a:latin typeface="Menlo" panose="020B0609030804020204" pitchFamily="49" charset="0"/>
              </a:rPr>
              <a:t>"public"</a:t>
            </a:r>
            <a:r>
              <a:rPr lang="en-GB" dirty="0">
                <a:solidFill>
                  <a:srgbClr val="D4D4D4"/>
                </a:solidFill>
                <a:latin typeface="Menlo" panose="020B0609030804020204" pitchFamily="49" charset="0"/>
              </a:rPr>
              <a:t>,</a:t>
            </a:r>
          </a:p>
          <a:p>
            <a:r>
              <a:rPr lang="en-GB" dirty="0">
                <a:solidFill>
                  <a:srgbClr val="9CDCFE"/>
                </a:solidFill>
                <a:latin typeface="Menlo" panose="020B0609030804020204" pitchFamily="49" charset="0"/>
              </a:rPr>
              <a:t>      "table"</a:t>
            </a:r>
            <a:r>
              <a:rPr lang="en-GB" dirty="0">
                <a:solidFill>
                  <a:srgbClr val="D4D4D4"/>
                </a:solidFill>
                <a:latin typeface="Menlo" panose="020B0609030804020204" pitchFamily="49" charset="0"/>
              </a:rPr>
              <a:t>: </a:t>
            </a:r>
            <a:r>
              <a:rPr lang="en-GB" dirty="0">
                <a:solidFill>
                  <a:srgbClr val="CE9178"/>
                </a:solidFill>
                <a:latin typeface="Menlo" panose="020B0609030804020204" pitchFamily="49" charset="0"/>
              </a:rPr>
              <a:t>"users"</a:t>
            </a:r>
            <a:r>
              <a:rPr lang="en-GB" dirty="0">
                <a:solidFill>
                  <a:srgbClr val="D4D4D4"/>
                </a:solidFill>
                <a:latin typeface="Menlo" panose="020B0609030804020204" pitchFamily="49" charset="0"/>
              </a:rPr>
              <a:t>,</a:t>
            </a:r>
          </a:p>
          <a:p>
            <a:r>
              <a:rPr lang="en-GB" dirty="0">
                <a:solidFill>
                  <a:srgbClr val="9CDCFE"/>
                </a:solidFill>
                <a:latin typeface="Menlo" panose="020B0609030804020204" pitchFamily="49" charset="0"/>
              </a:rPr>
              <a:t>      "</a:t>
            </a:r>
            <a:r>
              <a:rPr lang="en-GB" dirty="0" err="1">
                <a:solidFill>
                  <a:srgbClr val="9CDCFE"/>
                </a:solidFill>
                <a:latin typeface="Menlo" panose="020B0609030804020204" pitchFamily="49" charset="0"/>
              </a:rPr>
              <a:t>oldkeys</a:t>
            </a:r>
            <a:r>
              <a:rPr lang="en-GB" dirty="0">
                <a:solidFill>
                  <a:srgbClr val="9CDCFE"/>
                </a:solidFill>
                <a:latin typeface="Menlo" panose="020B0609030804020204" pitchFamily="49" charset="0"/>
              </a:rPr>
              <a:t>"</a:t>
            </a:r>
            <a:r>
              <a:rPr lang="en-GB" dirty="0">
                <a:solidFill>
                  <a:srgbClr val="D4D4D4"/>
                </a:solidFill>
                <a:latin typeface="Menlo" panose="020B0609030804020204" pitchFamily="49" charset="0"/>
              </a:rPr>
              <a:t>: {</a:t>
            </a:r>
          </a:p>
          <a:p>
            <a:r>
              <a:rPr lang="en-GB" dirty="0">
                <a:solidFill>
                  <a:srgbClr val="9CDCFE"/>
                </a:solidFill>
                <a:latin typeface="Menlo" panose="020B0609030804020204" pitchFamily="49" charset="0"/>
              </a:rPr>
              <a:t>        "</a:t>
            </a:r>
            <a:r>
              <a:rPr lang="en-GB" dirty="0" err="1">
                <a:solidFill>
                  <a:srgbClr val="9CDCFE"/>
                </a:solidFill>
                <a:latin typeface="Menlo" panose="020B0609030804020204" pitchFamily="49" charset="0"/>
              </a:rPr>
              <a:t>keynames</a:t>
            </a:r>
            <a:r>
              <a:rPr lang="en-GB" dirty="0">
                <a:solidFill>
                  <a:srgbClr val="9CDCFE"/>
                </a:solidFill>
                <a:latin typeface="Menlo" panose="020B0609030804020204" pitchFamily="49" charset="0"/>
              </a:rPr>
              <a:t>"</a:t>
            </a:r>
            <a:r>
              <a:rPr lang="en-GB" dirty="0">
                <a:solidFill>
                  <a:srgbClr val="D4D4D4"/>
                </a:solidFill>
                <a:latin typeface="Menlo" panose="020B0609030804020204" pitchFamily="49" charset="0"/>
              </a:rPr>
              <a:t>: [</a:t>
            </a:r>
            <a:r>
              <a:rPr lang="en-GB" dirty="0">
                <a:solidFill>
                  <a:srgbClr val="CE9178"/>
                </a:solidFill>
                <a:latin typeface="Menlo" panose="020B0609030804020204" pitchFamily="49" charset="0"/>
              </a:rPr>
              <a:t>"id"</a:t>
            </a:r>
            <a:r>
              <a:rPr lang="en-GB" dirty="0">
                <a:solidFill>
                  <a:srgbClr val="D4D4D4"/>
                </a:solidFill>
                <a:latin typeface="Menlo" panose="020B0609030804020204" pitchFamily="49" charset="0"/>
              </a:rPr>
              <a:t>],</a:t>
            </a:r>
          </a:p>
          <a:p>
            <a:r>
              <a:rPr lang="en-GB" dirty="0">
                <a:solidFill>
                  <a:srgbClr val="9CDCFE"/>
                </a:solidFill>
                <a:latin typeface="Menlo" panose="020B0609030804020204" pitchFamily="49" charset="0"/>
              </a:rPr>
              <a:t>        "</a:t>
            </a:r>
            <a:r>
              <a:rPr lang="en-GB" dirty="0" err="1">
                <a:solidFill>
                  <a:srgbClr val="9CDCFE"/>
                </a:solidFill>
                <a:latin typeface="Menlo" panose="020B0609030804020204" pitchFamily="49" charset="0"/>
              </a:rPr>
              <a:t>keytypes</a:t>
            </a:r>
            <a:r>
              <a:rPr lang="en-GB" dirty="0">
                <a:solidFill>
                  <a:srgbClr val="9CDCFE"/>
                </a:solidFill>
                <a:latin typeface="Menlo" panose="020B0609030804020204" pitchFamily="49" charset="0"/>
              </a:rPr>
              <a:t>"</a:t>
            </a:r>
            <a:r>
              <a:rPr lang="en-GB" dirty="0">
                <a:solidFill>
                  <a:srgbClr val="D4D4D4"/>
                </a:solidFill>
                <a:latin typeface="Menlo" panose="020B0609030804020204" pitchFamily="49" charset="0"/>
              </a:rPr>
              <a:t>: [</a:t>
            </a:r>
            <a:r>
              <a:rPr lang="en-GB" dirty="0">
                <a:solidFill>
                  <a:srgbClr val="CE9178"/>
                </a:solidFill>
                <a:latin typeface="Menlo" panose="020B0609030804020204" pitchFamily="49" charset="0"/>
              </a:rPr>
              <a:t>"integer"</a:t>
            </a:r>
            <a:r>
              <a:rPr lang="en-GB" dirty="0">
                <a:solidFill>
                  <a:srgbClr val="D4D4D4"/>
                </a:solidFill>
                <a:latin typeface="Menlo" panose="020B0609030804020204" pitchFamily="49" charset="0"/>
              </a:rPr>
              <a:t>],</a:t>
            </a:r>
          </a:p>
          <a:p>
            <a:r>
              <a:rPr lang="en-GB" dirty="0">
                <a:solidFill>
                  <a:srgbClr val="9CDCFE"/>
                </a:solidFill>
                <a:latin typeface="Menlo" panose="020B0609030804020204" pitchFamily="49" charset="0"/>
              </a:rPr>
              <a:t>        "</a:t>
            </a:r>
            <a:r>
              <a:rPr lang="en-GB" dirty="0" err="1">
                <a:solidFill>
                  <a:srgbClr val="9CDCFE"/>
                </a:solidFill>
                <a:latin typeface="Menlo" panose="020B0609030804020204" pitchFamily="49" charset="0"/>
              </a:rPr>
              <a:t>keyvalues</a:t>
            </a:r>
            <a:r>
              <a:rPr lang="en-GB" dirty="0">
                <a:solidFill>
                  <a:srgbClr val="9CDCFE"/>
                </a:solidFill>
                <a:latin typeface="Menlo" panose="020B0609030804020204" pitchFamily="49" charset="0"/>
              </a:rPr>
              <a:t>"</a:t>
            </a:r>
            <a:r>
              <a:rPr lang="en-GB" dirty="0">
                <a:solidFill>
                  <a:srgbClr val="D4D4D4"/>
                </a:solidFill>
                <a:latin typeface="Menlo" panose="020B0609030804020204" pitchFamily="49" charset="0"/>
              </a:rPr>
              <a:t>: [</a:t>
            </a:r>
            <a:r>
              <a:rPr lang="en-GB" dirty="0">
                <a:solidFill>
                  <a:srgbClr val="B5CEA8"/>
                </a:solidFill>
                <a:latin typeface="Menlo" panose="020B0609030804020204" pitchFamily="49" charset="0"/>
              </a:rPr>
              <a:t>1</a:t>
            </a:r>
            <a:r>
              <a:rPr lang="en-GB" dirty="0">
                <a:solidFill>
                  <a:srgbClr val="D4D4D4"/>
                </a:solidFill>
                <a:latin typeface="Menlo" panose="020B0609030804020204" pitchFamily="49" charset="0"/>
              </a:rPr>
              <a:t>]</a:t>
            </a:r>
          </a:p>
          <a:p>
            <a:r>
              <a:rPr lang="en-GB" dirty="0">
                <a:solidFill>
                  <a:srgbClr val="D4D4D4"/>
                </a:solidFill>
                <a:latin typeface="Menlo" panose="020B0609030804020204" pitchFamily="49" charset="0"/>
              </a:rPr>
              <a:t>      }</a:t>
            </a:r>
          </a:p>
          <a:p>
            <a:r>
              <a:rPr lang="en-GB" dirty="0">
                <a:solidFill>
                  <a:srgbClr val="D4D4D4"/>
                </a:solidFill>
                <a:latin typeface="Menlo" panose="020B0609030804020204" pitchFamily="49" charset="0"/>
              </a:rPr>
              <a:t>    }</a:t>
            </a:r>
          </a:p>
          <a:p>
            <a:r>
              <a:rPr lang="en-GB" dirty="0">
                <a:solidFill>
                  <a:srgbClr val="D4D4D4"/>
                </a:solidFill>
                <a:latin typeface="Menlo" panose="020B0609030804020204" pitchFamily="49" charset="0"/>
              </a:rPr>
              <a:t>  ]</a:t>
            </a:r>
          </a:p>
          <a:p>
            <a:r>
              <a:rPr lang="en-GB" dirty="0">
                <a:solidFill>
                  <a:srgbClr val="D4D4D4"/>
                </a:solidFill>
                <a:latin typeface="Menlo" panose="020B0609030804020204" pitchFamily="49" charset="0"/>
              </a:rPr>
              <a:t>}</a:t>
            </a:r>
          </a:p>
        </p:txBody>
      </p:sp>
    </p:spTree>
    <p:extLst>
      <p:ext uri="{BB962C8B-B14F-4D97-AF65-F5344CB8AC3E}">
        <p14:creationId xmlns:p14="http://schemas.microsoft.com/office/powerpoint/2010/main" val="949944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pic>
        <p:nvPicPr>
          <p:cNvPr id="4" name="Picture 3" descr="A close up of a device&#10;&#10;Description automatically generated">
            <a:extLst>
              <a:ext uri="{FF2B5EF4-FFF2-40B4-BE49-F238E27FC236}">
                <a16:creationId xmlns:a16="http://schemas.microsoft.com/office/drawing/2014/main" id="{99D9A2E9-18CE-B443-BADA-4D92DEE59964}"/>
              </a:ext>
            </a:extLst>
          </p:cNvPr>
          <p:cNvPicPr>
            <a:picLocks noChangeAspect="1"/>
          </p:cNvPicPr>
          <p:nvPr/>
        </p:nvPicPr>
        <p:blipFill rotWithShape="1">
          <a:blip r:embed="rId2">
            <a:alphaModFix amt="50000"/>
          </a:blip>
          <a:srcRect b="15414"/>
          <a:stretch/>
        </p:blipFill>
        <p:spPr>
          <a:xfrm>
            <a:off x="20" y="1"/>
            <a:ext cx="12191980" cy="6857999"/>
          </a:xfrm>
          <a:prstGeom prst="rect">
            <a:avLst/>
          </a:prstGeom>
        </p:spPr>
      </p:pic>
      <p:sp>
        <p:nvSpPr>
          <p:cNvPr id="2" name="Title 1">
            <a:extLst>
              <a:ext uri="{FF2B5EF4-FFF2-40B4-BE49-F238E27FC236}">
                <a16:creationId xmlns:a16="http://schemas.microsoft.com/office/drawing/2014/main" id="{AFB55E30-27AE-5A48-8C08-DED19B259524}"/>
              </a:ext>
            </a:extLst>
          </p:cNvPr>
          <p:cNvSpPr>
            <a:spLocks noGrp="1"/>
          </p:cNvSpPr>
          <p:nvPr>
            <p:ph type="ctrTitle"/>
          </p:nvPr>
        </p:nvSpPr>
        <p:spPr>
          <a:xfrm>
            <a:off x="1524000" y="1122362"/>
            <a:ext cx="9144000" cy="2900518"/>
          </a:xfrm>
        </p:spPr>
        <p:txBody>
          <a:bodyPr>
            <a:normAutofit/>
          </a:bodyPr>
          <a:lstStyle/>
          <a:p>
            <a:r>
              <a:rPr lang="pl-PL" dirty="0">
                <a:solidFill>
                  <a:srgbClr val="FFFFFF"/>
                </a:solidFill>
                <a:latin typeface="Roboto" panose="02000000000000000000" pitchFamily="2" charset="0"/>
                <a:ea typeface="Roboto" panose="02000000000000000000" pitchFamily="2" charset="0"/>
                <a:cs typeface="Calibri" panose="020F0502020204030204" pitchFamily="34" charset="0"/>
              </a:rPr>
              <a:t>Streaming</a:t>
            </a:r>
          </a:p>
        </p:txBody>
      </p:sp>
    </p:spTree>
    <p:extLst>
      <p:ext uri="{BB962C8B-B14F-4D97-AF65-F5344CB8AC3E}">
        <p14:creationId xmlns:p14="http://schemas.microsoft.com/office/powerpoint/2010/main" val="411513924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pic>
        <p:nvPicPr>
          <p:cNvPr id="4" name="Content Placeholder 3" descr="Man">
            <a:extLst>
              <a:ext uri="{FF2B5EF4-FFF2-40B4-BE49-F238E27FC236}">
                <a16:creationId xmlns:a16="http://schemas.microsoft.com/office/drawing/2014/main" id="{EDD97990-4946-D845-9FDC-395D46DFD255}"/>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tretch>
            <a:fillRect/>
          </a:stretch>
        </p:blipFill>
        <p:spPr>
          <a:xfrm>
            <a:off x="1524963" y="3203296"/>
            <a:ext cx="914400" cy="914400"/>
          </a:xfrm>
        </p:spPr>
      </p:pic>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pPr algn="ctr"/>
            <a:r>
              <a:rPr lang="pl-PL" dirty="0">
                <a:solidFill>
                  <a:srgbClr val="FFFFFF"/>
                </a:solidFill>
                <a:latin typeface="Roboto" panose="02000000000000000000" pitchFamily="2" charset="0"/>
                <a:ea typeface="Roboto" panose="02000000000000000000" pitchFamily="2" charset="0"/>
                <a:cs typeface="Calibri" panose="020F0502020204030204" pitchFamily="34" charset="0"/>
              </a:rPr>
              <a:t>Streaming</a:t>
            </a:r>
            <a:endParaRPr lang="pl-PL" dirty="0">
              <a:solidFill>
                <a:schemeClr val="bg1"/>
              </a:solidFill>
              <a:latin typeface="Roboto" panose="02000000000000000000" pitchFamily="2" charset="0"/>
              <a:ea typeface="Roboto" panose="02000000000000000000" pitchFamily="2" charset="0"/>
            </a:endParaRPr>
          </a:p>
        </p:txBody>
      </p:sp>
      <p:cxnSp>
        <p:nvCxnSpPr>
          <p:cNvPr id="7" name="Straight Arrow Connector 6">
            <a:extLst>
              <a:ext uri="{FF2B5EF4-FFF2-40B4-BE49-F238E27FC236}">
                <a16:creationId xmlns:a16="http://schemas.microsoft.com/office/drawing/2014/main" id="{BFB99D14-8B32-9241-BC93-AB18DF98939B}"/>
              </a:ext>
            </a:extLst>
          </p:cNvPr>
          <p:cNvCxnSpPr>
            <a:cxnSpLocks/>
            <a:stCxn id="4" idx="3"/>
            <a:endCxn id="8" idx="1"/>
          </p:cNvCxnSpPr>
          <p:nvPr/>
        </p:nvCxnSpPr>
        <p:spPr>
          <a:xfrm>
            <a:off x="2439363" y="3660496"/>
            <a:ext cx="2166877" cy="16838"/>
          </a:xfrm>
          <a:prstGeom prst="straightConnector1">
            <a:avLst/>
          </a:prstGeom>
          <a:ln w="76200">
            <a:solidFill>
              <a:schemeClr val="accent2"/>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 name="Rounded Rectangle 7">
            <a:extLst>
              <a:ext uri="{FF2B5EF4-FFF2-40B4-BE49-F238E27FC236}">
                <a16:creationId xmlns:a16="http://schemas.microsoft.com/office/drawing/2014/main" id="{FFCDA04A-C842-8244-8D3B-F03CA94D58A1}"/>
              </a:ext>
            </a:extLst>
          </p:cNvPr>
          <p:cNvSpPr/>
          <p:nvPr/>
        </p:nvSpPr>
        <p:spPr>
          <a:xfrm>
            <a:off x="4606240" y="3156473"/>
            <a:ext cx="2338086" cy="104172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Legacy App</a:t>
            </a:r>
          </a:p>
        </p:txBody>
      </p:sp>
      <p:sp>
        <p:nvSpPr>
          <p:cNvPr id="12" name="Can 11">
            <a:extLst>
              <a:ext uri="{FF2B5EF4-FFF2-40B4-BE49-F238E27FC236}">
                <a16:creationId xmlns:a16="http://schemas.microsoft.com/office/drawing/2014/main" id="{8A05DAA7-2F15-984E-B172-F94949D287B9}"/>
              </a:ext>
            </a:extLst>
          </p:cNvPr>
          <p:cNvSpPr/>
          <p:nvPr/>
        </p:nvSpPr>
        <p:spPr>
          <a:xfrm>
            <a:off x="9111204" y="3139634"/>
            <a:ext cx="1680258" cy="1041721"/>
          </a:xfrm>
          <a:prstGeom prst="can">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DB</a:t>
            </a:r>
          </a:p>
        </p:txBody>
      </p:sp>
      <p:cxnSp>
        <p:nvCxnSpPr>
          <p:cNvPr id="15" name="Straight Arrow Connector 14">
            <a:extLst>
              <a:ext uri="{FF2B5EF4-FFF2-40B4-BE49-F238E27FC236}">
                <a16:creationId xmlns:a16="http://schemas.microsoft.com/office/drawing/2014/main" id="{BBDE9110-16AC-9F4D-8C7C-A12E53C128DA}"/>
              </a:ext>
            </a:extLst>
          </p:cNvPr>
          <p:cNvCxnSpPr>
            <a:stCxn id="8" idx="3"/>
            <a:endCxn id="12" idx="2"/>
          </p:cNvCxnSpPr>
          <p:nvPr/>
        </p:nvCxnSpPr>
        <p:spPr>
          <a:xfrm flipV="1">
            <a:off x="6944326" y="3660495"/>
            <a:ext cx="2166878" cy="16839"/>
          </a:xfrm>
          <a:prstGeom prst="straightConnector1">
            <a:avLst/>
          </a:prstGeom>
          <a:ln w="76200">
            <a:solidFill>
              <a:schemeClr val="accent4"/>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485835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E7EE3F5-8DA2-184E-88E4-4BACAAB19099}"/>
              </a:ext>
            </a:extLst>
          </p:cNvPr>
          <p:cNvPicPr>
            <a:picLocks noChangeAspect="1"/>
          </p:cNvPicPr>
          <p:nvPr/>
        </p:nvPicPr>
        <p:blipFill rotWithShape="1">
          <a:blip r:embed="rId2">
            <a:alphaModFix amt="50000"/>
          </a:blip>
          <a:srcRect t="10309" b="13161"/>
          <a:stretch/>
        </p:blipFill>
        <p:spPr>
          <a:xfrm>
            <a:off x="20" y="1"/>
            <a:ext cx="12191980" cy="6857999"/>
          </a:xfrm>
          <a:prstGeom prst="rect">
            <a:avLst/>
          </a:prstGeom>
        </p:spPr>
      </p:pic>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a:xfrm>
            <a:off x="1524000" y="3841454"/>
            <a:ext cx="9144000" cy="2900518"/>
          </a:xfrm>
        </p:spPr>
        <p:txBody>
          <a:bodyPr vert="horz" lIns="91440" tIns="45720" rIns="91440" bIns="45720" rtlCol="0" anchor="b">
            <a:normAutofit/>
          </a:bodyPr>
          <a:lstStyle/>
          <a:p>
            <a:pPr algn="ctr"/>
            <a:r>
              <a:rPr lang="en-US" sz="6000" dirty="0">
                <a:solidFill>
                  <a:srgbClr val="FFFFFF"/>
                </a:solidFill>
              </a:rPr>
              <a:t>Let's introduce ourselves</a:t>
            </a:r>
          </a:p>
        </p:txBody>
      </p:sp>
      <p:sp>
        <p:nvSpPr>
          <p:cNvPr id="6" name="Rectangle 5">
            <a:extLst>
              <a:ext uri="{FF2B5EF4-FFF2-40B4-BE49-F238E27FC236}">
                <a16:creationId xmlns:a16="http://schemas.microsoft.com/office/drawing/2014/main" id="{40F73407-375D-5E4F-85FF-E0A287D2FDAE}"/>
              </a:ext>
            </a:extLst>
          </p:cNvPr>
          <p:cNvSpPr/>
          <p:nvPr/>
        </p:nvSpPr>
        <p:spPr>
          <a:xfrm>
            <a:off x="618063" y="4856921"/>
            <a:ext cx="9565028" cy="1249240"/>
          </a:xfrm>
          <a:prstGeom prst="rect">
            <a:avLst/>
          </a:prstGeom>
        </p:spPr>
        <p:txBody>
          <a:bodyPr vert="horz" lIns="91440" tIns="45720" rIns="91440" bIns="45720" rtlCol="0">
            <a:normAutofit/>
          </a:bodyPr>
          <a:lstStyle/>
          <a:p>
            <a:pPr>
              <a:lnSpc>
                <a:spcPct val="90000"/>
              </a:lnSpc>
              <a:spcAft>
                <a:spcPts val="600"/>
              </a:spcAft>
            </a:pPr>
            <a:endParaRPr lang="en-US" sz="3600" dirty="0">
              <a:solidFill>
                <a:schemeClr val="accent1"/>
              </a:solidFill>
            </a:endParaRPr>
          </a:p>
        </p:txBody>
      </p:sp>
    </p:spTree>
    <p:extLst>
      <p:ext uri="{BB962C8B-B14F-4D97-AF65-F5344CB8AC3E}">
        <p14:creationId xmlns:p14="http://schemas.microsoft.com/office/powerpoint/2010/main" val="18199891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pic>
        <p:nvPicPr>
          <p:cNvPr id="4" name="Content Placeholder 3" descr="Man">
            <a:extLst>
              <a:ext uri="{FF2B5EF4-FFF2-40B4-BE49-F238E27FC236}">
                <a16:creationId xmlns:a16="http://schemas.microsoft.com/office/drawing/2014/main" id="{EDD97990-4946-D845-9FDC-395D46DFD255}"/>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tretch>
            <a:fillRect/>
          </a:stretch>
        </p:blipFill>
        <p:spPr>
          <a:xfrm>
            <a:off x="1443941" y="2404643"/>
            <a:ext cx="914400" cy="914400"/>
          </a:xfrm>
        </p:spPr>
      </p:pic>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pPr algn="ctr"/>
            <a:r>
              <a:rPr lang="pl-PL" dirty="0">
                <a:solidFill>
                  <a:srgbClr val="FFFFFF"/>
                </a:solidFill>
                <a:latin typeface="Roboto" panose="02000000000000000000" pitchFamily="2" charset="0"/>
                <a:ea typeface="Roboto" panose="02000000000000000000" pitchFamily="2" charset="0"/>
                <a:cs typeface="Calibri" panose="020F0502020204030204" pitchFamily="34" charset="0"/>
              </a:rPr>
              <a:t>Streaming</a:t>
            </a:r>
            <a:endParaRPr lang="pl-PL" dirty="0">
              <a:solidFill>
                <a:schemeClr val="bg1"/>
              </a:solidFill>
              <a:latin typeface="Roboto" panose="02000000000000000000" pitchFamily="2" charset="0"/>
              <a:ea typeface="Roboto" panose="02000000000000000000" pitchFamily="2" charset="0"/>
            </a:endParaRPr>
          </a:p>
        </p:txBody>
      </p:sp>
      <p:cxnSp>
        <p:nvCxnSpPr>
          <p:cNvPr id="7" name="Straight Arrow Connector 6">
            <a:extLst>
              <a:ext uri="{FF2B5EF4-FFF2-40B4-BE49-F238E27FC236}">
                <a16:creationId xmlns:a16="http://schemas.microsoft.com/office/drawing/2014/main" id="{BFB99D14-8B32-9241-BC93-AB18DF98939B}"/>
              </a:ext>
            </a:extLst>
          </p:cNvPr>
          <p:cNvCxnSpPr>
            <a:cxnSpLocks/>
            <a:stCxn id="4" idx="3"/>
            <a:endCxn id="8" idx="1"/>
          </p:cNvCxnSpPr>
          <p:nvPr/>
        </p:nvCxnSpPr>
        <p:spPr>
          <a:xfrm>
            <a:off x="2358341" y="2861843"/>
            <a:ext cx="2166877" cy="16838"/>
          </a:xfrm>
          <a:prstGeom prst="straightConnector1">
            <a:avLst/>
          </a:prstGeom>
          <a:ln w="76200">
            <a:solidFill>
              <a:schemeClr val="accent2"/>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 name="Rounded Rectangle 7">
            <a:extLst>
              <a:ext uri="{FF2B5EF4-FFF2-40B4-BE49-F238E27FC236}">
                <a16:creationId xmlns:a16="http://schemas.microsoft.com/office/drawing/2014/main" id="{FFCDA04A-C842-8244-8D3B-F03CA94D58A1}"/>
              </a:ext>
            </a:extLst>
          </p:cNvPr>
          <p:cNvSpPr/>
          <p:nvPr/>
        </p:nvSpPr>
        <p:spPr>
          <a:xfrm>
            <a:off x="4525218" y="2357820"/>
            <a:ext cx="2338086" cy="104172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Legacy App</a:t>
            </a:r>
          </a:p>
        </p:txBody>
      </p:sp>
      <p:sp>
        <p:nvSpPr>
          <p:cNvPr id="12" name="Can 11">
            <a:extLst>
              <a:ext uri="{FF2B5EF4-FFF2-40B4-BE49-F238E27FC236}">
                <a16:creationId xmlns:a16="http://schemas.microsoft.com/office/drawing/2014/main" id="{8A05DAA7-2F15-984E-B172-F94949D287B9}"/>
              </a:ext>
            </a:extLst>
          </p:cNvPr>
          <p:cNvSpPr/>
          <p:nvPr/>
        </p:nvSpPr>
        <p:spPr>
          <a:xfrm>
            <a:off x="9030182" y="2340981"/>
            <a:ext cx="1680258" cy="1041721"/>
          </a:xfrm>
          <a:prstGeom prst="can">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DB</a:t>
            </a:r>
          </a:p>
        </p:txBody>
      </p:sp>
      <p:cxnSp>
        <p:nvCxnSpPr>
          <p:cNvPr id="15" name="Straight Arrow Connector 14">
            <a:extLst>
              <a:ext uri="{FF2B5EF4-FFF2-40B4-BE49-F238E27FC236}">
                <a16:creationId xmlns:a16="http://schemas.microsoft.com/office/drawing/2014/main" id="{BBDE9110-16AC-9F4D-8C7C-A12E53C128DA}"/>
              </a:ext>
            </a:extLst>
          </p:cNvPr>
          <p:cNvCxnSpPr>
            <a:stCxn id="8" idx="3"/>
            <a:endCxn id="12" idx="2"/>
          </p:cNvCxnSpPr>
          <p:nvPr/>
        </p:nvCxnSpPr>
        <p:spPr>
          <a:xfrm flipV="1">
            <a:off x="6863304" y="2861842"/>
            <a:ext cx="2166878" cy="16839"/>
          </a:xfrm>
          <a:prstGeom prst="straightConnector1">
            <a:avLst/>
          </a:prstGeom>
          <a:ln w="76200">
            <a:solidFill>
              <a:schemeClr val="accent4"/>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910272A8-79D7-114B-85F3-BA1810C27B67}"/>
              </a:ext>
            </a:extLst>
          </p:cNvPr>
          <p:cNvCxnSpPr>
            <a:cxnSpLocks/>
          </p:cNvCxnSpPr>
          <p:nvPr/>
        </p:nvCxnSpPr>
        <p:spPr>
          <a:xfrm>
            <a:off x="9896354" y="3382702"/>
            <a:ext cx="26043" cy="1096455"/>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1" name="Rounded Rectangle 10">
            <a:extLst>
              <a:ext uri="{FF2B5EF4-FFF2-40B4-BE49-F238E27FC236}">
                <a16:creationId xmlns:a16="http://schemas.microsoft.com/office/drawing/2014/main" id="{EEB69E7F-DC5D-C34A-8352-DCFA1C94A14E}"/>
              </a:ext>
            </a:extLst>
          </p:cNvPr>
          <p:cNvSpPr/>
          <p:nvPr/>
        </p:nvSpPr>
        <p:spPr>
          <a:xfrm>
            <a:off x="8926974" y="4495997"/>
            <a:ext cx="1990846" cy="7755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CDC</a:t>
            </a:r>
          </a:p>
        </p:txBody>
      </p:sp>
      <p:sp>
        <p:nvSpPr>
          <p:cNvPr id="14" name="Can 13">
            <a:extLst>
              <a:ext uri="{FF2B5EF4-FFF2-40B4-BE49-F238E27FC236}">
                <a16:creationId xmlns:a16="http://schemas.microsoft.com/office/drawing/2014/main" id="{24BFCB12-E5B1-1440-B28A-087B3A83F8BD}"/>
              </a:ext>
            </a:extLst>
          </p:cNvPr>
          <p:cNvSpPr/>
          <p:nvPr/>
        </p:nvSpPr>
        <p:spPr>
          <a:xfrm rot="16200000">
            <a:off x="5306511" y="3474291"/>
            <a:ext cx="775503" cy="2818916"/>
          </a:xfrm>
          <a:prstGeom prst="can">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17" name="Picture 16" descr="A close up of a logo&#10;&#10;Description automatically generated">
            <a:extLst>
              <a:ext uri="{FF2B5EF4-FFF2-40B4-BE49-F238E27FC236}">
                <a16:creationId xmlns:a16="http://schemas.microsoft.com/office/drawing/2014/main" id="{661495D2-C7CE-7E4C-966D-E53F4C2A5CB9}"/>
              </a:ext>
            </a:extLst>
          </p:cNvPr>
          <p:cNvPicPr>
            <a:picLocks noChangeAspect="1"/>
          </p:cNvPicPr>
          <p:nvPr/>
        </p:nvPicPr>
        <p:blipFill>
          <a:blip r:embed="rId4"/>
          <a:stretch>
            <a:fillRect/>
          </a:stretch>
        </p:blipFill>
        <p:spPr>
          <a:xfrm>
            <a:off x="4525218" y="4533309"/>
            <a:ext cx="433128" cy="700880"/>
          </a:xfrm>
          <a:prstGeom prst="rect">
            <a:avLst/>
          </a:prstGeom>
        </p:spPr>
      </p:pic>
      <p:cxnSp>
        <p:nvCxnSpPr>
          <p:cNvPr id="18" name="Straight Arrow Connector 17">
            <a:extLst>
              <a:ext uri="{FF2B5EF4-FFF2-40B4-BE49-F238E27FC236}">
                <a16:creationId xmlns:a16="http://schemas.microsoft.com/office/drawing/2014/main" id="{9590D233-CAAA-ED43-8E4A-71E3B6F8C0A6}"/>
              </a:ext>
            </a:extLst>
          </p:cNvPr>
          <p:cNvCxnSpPr>
            <a:cxnSpLocks/>
            <a:stCxn id="11" idx="1"/>
            <a:endCxn id="14" idx="3"/>
          </p:cNvCxnSpPr>
          <p:nvPr/>
        </p:nvCxnSpPr>
        <p:spPr>
          <a:xfrm flipH="1" flipV="1">
            <a:off x="7103721" y="4883748"/>
            <a:ext cx="1823253" cy="1"/>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9" name="Can 18">
            <a:extLst>
              <a:ext uri="{FF2B5EF4-FFF2-40B4-BE49-F238E27FC236}">
                <a16:creationId xmlns:a16="http://schemas.microsoft.com/office/drawing/2014/main" id="{9C10E113-686F-CE43-B214-A41821E467F5}"/>
              </a:ext>
            </a:extLst>
          </p:cNvPr>
          <p:cNvSpPr/>
          <p:nvPr/>
        </p:nvSpPr>
        <p:spPr>
          <a:xfrm>
            <a:off x="781293" y="4362887"/>
            <a:ext cx="1680258" cy="1041721"/>
          </a:xfrm>
          <a:prstGeom prst="can">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err="1"/>
              <a:t>ElasticSearch</a:t>
            </a:r>
            <a:endParaRPr lang="en-GB" dirty="0"/>
          </a:p>
        </p:txBody>
      </p:sp>
      <p:cxnSp>
        <p:nvCxnSpPr>
          <p:cNvPr id="20" name="Straight Arrow Connector 19">
            <a:extLst>
              <a:ext uri="{FF2B5EF4-FFF2-40B4-BE49-F238E27FC236}">
                <a16:creationId xmlns:a16="http://schemas.microsoft.com/office/drawing/2014/main" id="{402C6A3A-45F5-0145-8279-FC8ABD2923B6}"/>
              </a:ext>
            </a:extLst>
          </p:cNvPr>
          <p:cNvCxnSpPr>
            <a:cxnSpLocks/>
          </p:cNvCxnSpPr>
          <p:nvPr/>
        </p:nvCxnSpPr>
        <p:spPr>
          <a:xfrm flipH="1" flipV="1">
            <a:off x="2461551" y="4880084"/>
            <a:ext cx="1823253" cy="1"/>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4604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pic>
        <p:nvPicPr>
          <p:cNvPr id="4" name="Picture 3" descr="A close up of a device&#10;&#10;Description automatically generated">
            <a:extLst>
              <a:ext uri="{FF2B5EF4-FFF2-40B4-BE49-F238E27FC236}">
                <a16:creationId xmlns:a16="http://schemas.microsoft.com/office/drawing/2014/main" id="{99D9A2E9-18CE-B443-BADA-4D92DEE59964}"/>
              </a:ext>
            </a:extLst>
          </p:cNvPr>
          <p:cNvPicPr>
            <a:picLocks noChangeAspect="1"/>
          </p:cNvPicPr>
          <p:nvPr/>
        </p:nvPicPr>
        <p:blipFill rotWithShape="1">
          <a:blip r:embed="rId2">
            <a:alphaModFix amt="50000"/>
          </a:blip>
          <a:srcRect b="15414"/>
          <a:stretch/>
        </p:blipFill>
        <p:spPr>
          <a:xfrm>
            <a:off x="20" y="1"/>
            <a:ext cx="12191980" cy="6857999"/>
          </a:xfrm>
          <a:prstGeom prst="rect">
            <a:avLst/>
          </a:prstGeom>
        </p:spPr>
      </p:pic>
      <p:sp>
        <p:nvSpPr>
          <p:cNvPr id="2" name="Title 1">
            <a:extLst>
              <a:ext uri="{FF2B5EF4-FFF2-40B4-BE49-F238E27FC236}">
                <a16:creationId xmlns:a16="http://schemas.microsoft.com/office/drawing/2014/main" id="{AFB55E30-27AE-5A48-8C08-DED19B259524}"/>
              </a:ext>
            </a:extLst>
          </p:cNvPr>
          <p:cNvSpPr>
            <a:spLocks noGrp="1"/>
          </p:cNvSpPr>
          <p:nvPr>
            <p:ph type="ctrTitle"/>
          </p:nvPr>
        </p:nvSpPr>
        <p:spPr>
          <a:xfrm>
            <a:off x="1524000" y="1122362"/>
            <a:ext cx="9144000" cy="2900518"/>
          </a:xfrm>
        </p:spPr>
        <p:txBody>
          <a:bodyPr>
            <a:normAutofit/>
          </a:bodyPr>
          <a:lstStyle/>
          <a:p>
            <a:r>
              <a:rPr lang="pl-PL" dirty="0">
                <a:solidFill>
                  <a:srgbClr val="FFFFFF"/>
                </a:solidFill>
                <a:latin typeface="Roboto" panose="02000000000000000000" pitchFamily="2" charset="0"/>
                <a:ea typeface="Roboto" panose="02000000000000000000" pitchFamily="2" charset="0"/>
                <a:cs typeface="Calibri" panose="020F0502020204030204" pitchFamily="34" charset="0"/>
              </a:rPr>
              <a:t>CDC - </a:t>
            </a:r>
            <a:r>
              <a:rPr lang="pl-PL" dirty="0" err="1">
                <a:solidFill>
                  <a:srgbClr val="FFFFFF"/>
                </a:solidFill>
                <a:latin typeface="Roboto" panose="02000000000000000000" pitchFamily="2" charset="0"/>
                <a:ea typeface="Roboto" panose="02000000000000000000" pitchFamily="2" charset="0"/>
                <a:cs typeface="Calibri" panose="020F0502020204030204" pitchFamily="34" charset="0"/>
              </a:rPr>
              <a:t>Microservices</a:t>
            </a:r>
            <a:r>
              <a:rPr lang="pl-PL" dirty="0">
                <a:solidFill>
                  <a:srgbClr val="FFFFFF"/>
                </a:solidFill>
                <a:latin typeface="Roboto" panose="02000000000000000000" pitchFamily="2" charset="0"/>
                <a:ea typeface="Roboto" panose="02000000000000000000" pitchFamily="2" charset="0"/>
                <a:cs typeface="Calibri" panose="020F0502020204030204" pitchFamily="34" charset="0"/>
              </a:rPr>
              <a:t> </a:t>
            </a:r>
            <a:r>
              <a:rPr lang="pl-PL" dirty="0" err="1">
                <a:solidFill>
                  <a:srgbClr val="FFFFFF"/>
                </a:solidFill>
                <a:latin typeface="Roboto" panose="02000000000000000000" pitchFamily="2" charset="0"/>
                <a:ea typeface="Roboto" panose="02000000000000000000" pitchFamily="2" charset="0"/>
                <a:cs typeface="Calibri" panose="020F0502020204030204" pitchFamily="34" charset="0"/>
              </a:rPr>
              <a:t>Communication</a:t>
            </a:r>
            <a:endParaRPr lang="pl-PL" dirty="0">
              <a:solidFill>
                <a:srgbClr val="FFFFFF"/>
              </a:solidFill>
              <a:latin typeface="Roboto" panose="02000000000000000000" pitchFamily="2" charset="0"/>
              <a:ea typeface="Roboto" panose="02000000000000000000" pitchFamily="2" charset="0"/>
              <a:cs typeface="Calibri" panose="020F0502020204030204" pitchFamily="34" charset="0"/>
            </a:endParaRPr>
          </a:p>
        </p:txBody>
      </p:sp>
    </p:spTree>
    <p:extLst>
      <p:ext uri="{BB962C8B-B14F-4D97-AF65-F5344CB8AC3E}">
        <p14:creationId xmlns:p14="http://schemas.microsoft.com/office/powerpoint/2010/main" val="248863731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pic>
        <p:nvPicPr>
          <p:cNvPr id="4" name="Content Placeholder 3" descr="Man">
            <a:extLst>
              <a:ext uri="{FF2B5EF4-FFF2-40B4-BE49-F238E27FC236}">
                <a16:creationId xmlns:a16="http://schemas.microsoft.com/office/drawing/2014/main" id="{EDD97990-4946-D845-9FDC-395D46DFD255}"/>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tretch>
            <a:fillRect/>
          </a:stretch>
        </p:blipFill>
        <p:spPr>
          <a:xfrm>
            <a:off x="1425615" y="3209352"/>
            <a:ext cx="914400" cy="914400"/>
          </a:xfrm>
        </p:spPr>
      </p:pic>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pPr algn="ctr"/>
            <a:r>
              <a:rPr lang="pl-PL" dirty="0">
                <a:solidFill>
                  <a:srgbClr val="FFFFFF"/>
                </a:solidFill>
                <a:latin typeface="Roboto" panose="02000000000000000000" pitchFamily="2" charset="0"/>
                <a:ea typeface="Roboto" panose="02000000000000000000" pitchFamily="2" charset="0"/>
                <a:cs typeface="Calibri" panose="020F0502020204030204" pitchFamily="34" charset="0"/>
              </a:rPr>
              <a:t>Data </a:t>
            </a:r>
            <a:r>
              <a:rPr lang="pl-PL" dirty="0" err="1">
                <a:solidFill>
                  <a:srgbClr val="FFFFFF"/>
                </a:solidFill>
                <a:latin typeface="Roboto" panose="02000000000000000000" pitchFamily="2" charset="0"/>
                <a:ea typeface="Roboto" panose="02000000000000000000" pitchFamily="2" charset="0"/>
                <a:cs typeface="Calibri" panose="020F0502020204030204" pitchFamily="34" charset="0"/>
              </a:rPr>
              <a:t>Synchronization</a:t>
            </a:r>
            <a:endParaRPr lang="pl-PL" dirty="0">
              <a:solidFill>
                <a:schemeClr val="bg1"/>
              </a:solidFill>
              <a:latin typeface="Roboto" panose="02000000000000000000" pitchFamily="2" charset="0"/>
              <a:ea typeface="Roboto" panose="02000000000000000000" pitchFamily="2" charset="0"/>
            </a:endParaRPr>
          </a:p>
        </p:txBody>
      </p:sp>
      <p:cxnSp>
        <p:nvCxnSpPr>
          <p:cNvPr id="7" name="Straight Arrow Connector 6">
            <a:extLst>
              <a:ext uri="{FF2B5EF4-FFF2-40B4-BE49-F238E27FC236}">
                <a16:creationId xmlns:a16="http://schemas.microsoft.com/office/drawing/2014/main" id="{BFB99D14-8B32-9241-BC93-AB18DF98939B}"/>
              </a:ext>
            </a:extLst>
          </p:cNvPr>
          <p:cNvCxnSpPr>
            <a:cxnSpLocks/>
            <a:stCxn id="4" idx="3"/>
            <a:endCxn id="8" idx="1"/>
          </p:cNvCxnSpPr>
          <p:nvPr/>
        </p:nvCxnSpPr>
        <p:spPr>
          <a:xfrm>
            <a:off x="2340015" y="3666552"/>
            <a:ext cx="2166877" cy="16838"/>
          </a:xfrm>
          <a:prstGeom prst="straightConnector1">
            <a:avLst/>
          </a:prstGeom>
          <a:ln w="762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8" name="Rounded Rectangle 7">
            <a:extLst>
              <a:ext uri="{FF2B5EF4-FFF2-40B4-BE49-F238E27FC236}">
                <a16:creationId xmlns:a16="http://schemas.microsoft.com/office/drawing/2014/main" id="{FFCDA04A-C842-8244-8D3B-F03CA94D58A1}"/>
              </a:ext>
            </a:extLst>
          </p:cNvPr>
          <p:cNvSpPr/>
          <p:nvPr/>
        </p:nvSpPr>
        <p:spPr>
          <a:xfrm>
            <a:off x="4506892" y="3162529"/>
            <a:ext cx="2338086" cy="104172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Users Service</a:t>
            </a:r>
          </a:p>
        </p:txBody>
      </p:sp>
      <p:sp>
        <p:nvSpPr>
          <p:cNvPr id="12" name="Can 11">
            <a:extLst>
              <a:ext uri="{FF2B5EF4-FFF2-40B4-BE49-F238E27FC236}">
                <a16:creationId xmlns:a16="http://schemas.microsoft.com/office/drawing/2014/main" id="{8A05DAA7-2F15-984E-B172-F94949D287B9}"/>
              </a:ext>
            </a:extLst>
          </p:cNvPr>
          <p:cNvSpPr/>
          <p:nvPr/>
        </p:nvSpPr>
        <p:spPr>
          <a:xfrm>
            <a:off x="9011856" y="3145690"/>
            <a:ext cx="1680258" cy="1041721"/>
          </a:xfrm>
          <a:prstGeom prst="can">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DB</a:t>
            </a:r>
          </a:p>
        </p:txBody>
      </p:sp>
      <p:sp>
        <p:nvSpPr>
          <p:cNvPr id="13" name="TextBox 12">
            <a:extLst>
              <a:ext uri="{FF2B5EF4-FFF2-40B4-BE49-F238E27FC236}">
                <a16:creationId xmlns:a16="http://schemas.microsoft.com/office/drawing/2014/main" id="{CB9CC7F3-495B-D34F-9A61-0982E471D461}"/>
              </a:ext>
            </a:extLst>
          </p:cNvPr>
          <p:cNvSpPr txBox="1"/>
          <p:nvPr/>
        </p:nvSpPr>
        <p:spPr>
          <a:xfrm>
            <a:off x="2437388" y="3226190"/>
            <a:ext cx="1865272" cy="307777"/>
          </a:xfrm>
          <a:prstGeom prst="rect">
            <a:avLst/>
          </a:prstGeom>
          <a:noFill/>
        </p:spPr>
        <p:txBody>
          <a:bodyPr wrap="square" rtlCol="0">
            <a:spAutoFit/>
          </a:bodyPr>
          <a:lstStyle/>
          <a:p>
            <a:r>
              <a:rPr lang="en-GB" sz="1400" dirty="0">
                <a:solidFill>
                  <a:schemeClr val="bg2"/>
                </a:solidFill>
              </a:rPr>
              <a:t>Create New Account</a:t>
            </a:r>
          </a:p>
        </p:txBody>
      </p:sp>
      <p:cxnSp>
        <p:nvCxnSpPr>
          <p:cNvPr id="15" name="Straight Arrow Connector 14">
            <a:extLst>
              <a:ext uri="{FF2B5EF4-FFF2-40B4-BE49-F238E27FC236}">
                <a16:creationId xmlns:a16="http://schemas.microsoft.com/office/drawing/2014/main" id="{BBDE9110-16AC-9F4D-8C7C-A12E53C128DA}"/>
              </a:ext>
            </a:extLst>
          </p:cNvPr>
          <p:cNvCxnSpPr>
            <a:stCxn id="8" idx="3"/>
            <a:endCxn id="12" idx="2"/>
          </p:cNvCxnSpPr>
          <p:nvPr/>
        </p:nvCxnSpPr>
        <p:spPr>
          <a:xfrm flipV="1">
            <a:off x="6844978" y="3666551"/>
            <a:ext cx="2166878" cy="16839"/>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9D011EDC-EB47-4B44-9152-56B7426D91B9}"/>
              </a:ext>
            </a:extLst>
          </p:cNvPr>
          <p:cNvSpPr txBox="1"/>
          <p:nvPr/>
        </p:nvSpPr>
        <p:spPr>
          <a:xfrm>
            <a:off x="7624487" y="3275111"/>
            <a:ext cx="607859" cy="307777"/>
          </a:xfrm>
          <a:prstGeom prst="rect">
            <a:avLst/>
          </a:prstGeom>
          <a:noFill/>
        </p:spPr>
        <p:txBody>
          <a:bodyPr wrap="none" rtlCol="0">
            <a:spAutoFit/>
          </a:bodyPr>
          <a:lstStyle/>
          <a:p>
            <a:r>
              <a:rPr lang="en-GB" sz="1400" dirty="0">
                <a:solidFill>
                  <a:schemeClr val="bg2"/>
                </a:solidFill>
              </a:rPr>
              <a:t>Insert</a:t>
            </a:r>
          </a:p>
        </p:txBody>
      </p:sp>
      <p:sp>
        <p:nvSpPr>
          <p:cNvPr id="21" name="Can 20">
            <a:extLst>
              <a:ext uri="{FF2B5EF4-FFF2-40B4-BE49-F238E27FC236}">
                <a16:creationId xmlns:a16="http://schemas.microsoft.com/office/drawing/2014/main" id="{09CD952C-1255-4E46-809C-9C1D4754E70E}"/>
              </a:ext>
            </a:extLst>
          </p:cNvPr>
          <p:cNvSpPr/>
          <p:nvPr/>
        </p:nvSpPr>
        <p:spPr>
          <a:xfrm>
            <a:off x="9018608" y="4767194"/>
            <a:ext cx="1680258" cy="1041721"/>
          </a:xfrm>
          <a:prstGeom prst="can">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err="1"/>
              <a:t>ElasticSearch</a:t>
            </a:r>
            <a:endParaRPr lang="en-GB" dirty="0"/>
          </a:p>
        </p:txBody>
      </p:sp>
      <p:cxnSp>
        <p:nvCxnSpPr>
          <p:cNvPr id="22" name="Straight Arrow Connector 21">
            <a:extLst>
              <a:ext uri="{FF2B5EF4-FFF2-40B4-BE49-F238E27FC236}">
                <a16:creationId xmlns:a16="http://schemas.microsoft.com/office/drawing/2014/main" id="{FC69CC8C-2EBE-7B4F-AF8A-4B0E7071D733}"/>
              </a:ext>
            </a:extLst>
          </p:cNvPr>
          <p:cNvCxnSpPr>
            <a:cxnSpLocks/>
            <a:endCxn id="21" idx="2"/>
          </p:cNvCxnSpPr>
          <p:nvPr/>
        </p:nvCxnSpPr>
        <p:spPr>
          <a:xfrm>
            <a:off x="6851730" y="3849892"/>
            <a:ext cx="2166878" cy="1438163"/>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A876A46D-1B27-DF49-89C5-1DBE05603739}"/>
              </a:ext>
            </a:extLst>
          </p:cNvPr>
          <p:cNvSpPr txBox="1"/>
          <p:nvPr/>
        </p:nvSpPr>
        <p:spPr>
          <a:xfrm>
            <a:off x="7624486" y="4767194"/>
            <a:ext cx="607859" cy="307777"/>
          </a:xfrm>
          <a:prstGeom prst="rect">
            <a:avLst/>
          </a:prstGeom>
          <a:noFill/>
        </p:spPr>
        <p:txBody>
          <a:bodyPr wrap="none" rtlCol="0">
            <a:spAutoFit/>
          </a:bodyPr>
          <a:lstStyle/>
          <a:p>
            <a:r>
              <a:rPr lang="en-GB" sz="1400" dirty="0">
                <a:solidFill>
                  <a:schemeClr val="bg2"/>
                </a:solidFill>
              </a:rPr>
              <a:t>Insert</a:t>
            </a:r>
          </a:p>
        </p:txBody>
      </p:sp>
      <p:sp>
        <p:nvSpPr>
          <p:cNvPr id="25" name="Can 24">
            <a:extLst>
              <a:ext uri="{FF2B5EF4-FFF2-40B4-BE49-F238E27FC236}">
                <a16:creationId xmlns:a16="http://schemas.microsoft.com/office/drawing/2014/main" id="{330225A1-27E8-8642-A700-8CC3C51A6B6B}"/>
              </a:ext>
            </a:extLst>
          </p:cNvPr>
          <p:cNvSpPr/>
          <p:nvPr/>
        </p:nvSpPr>
        <p:spPr>
          <a:xfrm>
            <a:off x="9011856" y="1586648"/>
            <a:ext cx="1680258" cy="1041721"/>
          </a:xfrm>
          <a:prstGeom prst="can">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Analytics DB</a:t>
            </a:r>
          </a:p>
        </p:txBody>
      </p:sp>
      <p:cxnSp>
        <p:nvCxnSpPr>
          <p:cNvPr id="26" name="Straight Arrow Connector 25">
            <a:extLst>
              <a:ext uri="{FF2B5EF4-FFF2-40B4-BE49-F238E27FC236}">
                <a16:creationId xmlns:a16="http://schemas.microsoft.com/office/drawing/2014/main" id="{E959ABD4-C0C8-5D4A-B9B6-EADE3BD83FC5}"/>
              </a:ext>
            </a:extLst>
          </p:cNvPr>
          <p:cNvCxnSpPr>
            <a:cxnSpLocks/>
            <a:endCxn id="25" idx="2"/>
          </p:cNvCxnSpPr>
          <p:nvPr/>
        </p:nvCxnSpPr>
        <p:spPr>
          <a:xfrm flipV="1">
            <a:off x="6851730" y="2107509"/>
            <a:ext cx="2160126" cy="1359133"/>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D4674B58-66BB-8547-8401-83C1D31D7770}"/>
              </a:ext>
            </a:extLst>
          </p:cNvPr>
          <p:cNvSpPr txBox="1"/>
          <p:nvPr/>
        </p:nvSpPr>
        <p:spPr>
          <a:xfrm>
            <a:off x="7624485" y="2272720"/>
            <a:ext cx="607859" cy="307777"/>
          </a:xfrm>
          <a:prstGeom prst="rect">
            <a:avLst/>
          </a:prstGeom>
          <a:noFill/>
        </p:spPr>
        <p:txBody>
          <a:bodyPr wrap="none" rtlCol="0">
            <a:spAutoFit/>
          </a:bodyPr>
          <a:lstStyle/>
          <a:p>
            <a:r>
              <a:rPr lang="en-GB" sz="1400" dirty="0">
                <a:solidFill>
                  <a:schemeClr val="bg2"/>
                </a:solidFill>
              </a:rPr>
              <a:t>Insert</a:t>
            </a:r>
          </a:p>
        </p:txBody>
      </p:sp>
      <p:sp>
        <p:nvSpPr>
          <p:cNvPr id="2" name="TextBox 1">
            <a:extLst>
              <a:ext uri="{FF2B5EF4-FFF2-40B4-BE49-F238E27FC236}">
                <a16:creationId xmlns:a16="http://schemas.microsoft.com/office/drawing/2014/main" id="{741B3E0C-1538-F548-91F1-92AB7965F3D9}"/>
              </a:ext>
            </a:extLst>
          </p:cNvPr>
          <p:cNvSpPr txBox="1"/>
          <p:nvPr/>
        </p:nvSpPr>
        <p:spPr>
          <a:xfrm>
            <a:off x="4679027" y="5547305"/>
            <a:ext cx="1993816" cy="523220"/>
          </a:xfrm>
          <a:prstGeom prst="rect">
            <a:avLst/>
          </a:prstGeom>
          <a:noFill/>
        </p:spPr>
        <p:txBody>
          <a:bodyPr wrap="none" rtlCol="0">
            <a:spAutoFit/>
          </a:bodyPr>
          <a:lstStyle/>
          <a:p>
            <a:r>
              <a:rPr lang="en-GB" sz="2800" dirty="0">
                <a:solidFill>
                  <a:srgbClr val="FF0000"/>
                </a:solidFill>
              </a:rPr>
              <a:t>BAD DESIGN</a:t>
            </a:r>
          </a:p>
        </p:txBody>
      </p:sp>
    </p:spTree>
    <p:extLst>
      <p:ext uri="{BB962C8B-B14F-4D97-AF65-F5344CB8AC3E}">
        <p14:creationId xmlns:p14="http://schemas.microsoft.com/office/powerpoint/2010/main" val="3209086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4" grpId="0"/>
      <p:bldP spid="25" grpId="0" animBg="1"/>
      <p:bldP spid="29" grpId="0"/>
      <p:bldP spid="2" grpId="0"/>
    </p:bldLst>
  </p:timing>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pic>
        <p:nvPicPr>
          <p:cNvPr id="4" name="Content Placeholder 3" descr="Man">
            <a:extLst>
              <a:ext uri="{FF2B5EF4-FFF2-40B4-BE49-F238E27FC236}">
                <a16:creationId xmlns:a16="http://schemas.microsoft.com/office/drawing/2014/main" id="{EDD97990-4946-D845-9FDC-395D46DFD255}"/>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tretch>
            <a:fillRect/>
          </a:stretch>
        </p:blipFill>
        <p:spPr>
          <a:xfrm>
            <a:off x="1432367" y="1766972"/>
            <a:ext cx="914400" cy="914400"/>
          </a:xfrm>
        </p:spPr>
      </p:pic>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pPr algn="ctr"/>
            <a:r>
              <a:rPr lang="pl-PL" dirty="0">
                <a:solidFill>
                  <a:srgbClr val="FFFFFF"/>
                </a:solidFill>
                <a:latin typeface="Roboto" panose="02000000000000000000" pitchFamily="2" charset="0"/>
                <a:ea typeface="Roboto" panose="02000000000000000000" pitchFamily="2" charset="0"/>
                <a:cs typeface="Calibri" panose="020F0502020204030204" pitchFamily="34" charset="0"/>
              </a:rPr>
              <a:t>Data </a:t>
            </a:r>
            <a:r>
              <a:rPr lang="pl-PL" dirty="0" err="1">
                <a:solidFill>
                  <a:srgbClr val="FFFFFF"/>
                </a:solidFill>
                <a:latin typeface="Roboto" panose="02000000000000000000" pitchFamily="2" charset="0"/>
                <a:ea typeface="Roboto" panose="02000000000000000000" pitchFamily="2" charset="0"/>
                <a:cs typeface="Calibri" panose="020F0502020204030204" pitchFamily="34" charset="0"/>
              </a:rPr>
              <a:t>Synchronization</a:t>
            </a:r>
            <a:endParaRPr lang="pl-PL" dirty="0">
              <a:solidFill>
                <a:schemeClr val="bg1"/>
              </a:solidFill>
              <a:latin typeface="Roboto" panose="02000000000000000000" pitchFamily="2" charset="0"/>
              <a:ea typeface="Roboto" panose="02000000000000000000" pitchFamily="2" charset="0"/>
            </a:endParaRPr>
          </a:p>
        </p:txBody>
      </p:sp>
      <p:cxnSp>
        <p:nvCxnSpPr>
          <p:cNvPr id="7" name="Straight Arrow Connector 6">
            <a:extLst>
              <a:ext uri="{FF2B5EF4-FFF2-40B4-BE49-F238E27FC236}">
                <a16:creationId xmlns:a16="http://schemas.microsoft.com/office/drawing/2014/main" id="{BFB99D14-8B32-9241-BC93-AB18DF98939B}"/>
              </a:ext>
            </a:extLst>
          </p:cNvPr>
          <p:cNvCxnSpPr>
            <a:cxnSpLocks/>
            <a:stCxn id="4" idx="3"/>
            <a:endCxn id="8" idx="1"/>
          </p:cNvCxnSpPr>
          <p:nvPr/>
        </p:nvCxnSpPr>
        <p:spPr>
          <a:xfrm>
            <a:off x="2346767" y="2224172"/>
            <a:ext cx="2166877" cy="16838"/>
          </a:xfrm>
          <a:prstGeom prst="straightConnector1">
            <a:avLst/>
          </a:prstGeom>
          <a:ln w="762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8" name="Rounded Rectangle 7">
            <a:extLst>
              <a:ext uri="{FF2B5EF4-FFF2-40B4-BE49-F238E27FC236}">
                <a16:creationId xmlns:a16="http://schemas.microsoft.com/office/drawing/2014/main" id="{FFCDA04A-C842-8244-8D3B-F03CA94D58A1}"/>
              </a:ext>
            </a:extLst>
          </p:cNvPr>
          <p:cNvSpPr/>
          <p:nvPr/>
        </p:nvSpPr>
        <p:spPr>
          <a:xfrm>
            <a:off x="4513644" y="1720149"/>
            <a:ext cx="2338086" cy="104172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Users Service</a:t>
            </a:r>
          </a:p>
        </p:txBody>
      </p:sp>
      <p:sp>
        <p:nvSpPr>
          <p:cNvPr id="12" name="Can 11">
            <a:extLst>
              <a:ext uri="{FF2B5EF4-FFF2-40B4-BE49-F238E27FC236}">
                <a16:creationId xmlns:a16="http://schemas.microsoft.com/office/drawing/2014/main" id="{8A05DAA7-2F15-984E-B172-F94949D287B9}"/>
              </a:ext>
            </a:extLst>
          </p:cNvPr>
          <p:cNvSpPr/>
          <p:nvPr/>
        </p:nvSpPr>
        <p:spPr>
          <a:xfrm>
            <a:off x="9018608" y="1703310"/>
            <a:ext cx="1680258" cy="1041721"/>
          </a:xfrm>
          <a:prstGeom prst="can">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DB</a:t>
            </a:r>
          </a:p>
        </p:txBody>
      </p:sp>
      <p:sp>
        <p:nvSpPr>
          <p:cNvPr id="13" name="TextBox 12">
            <a:extLst>
              <a:ext uri="{FF2B5EF4-FFF2-40B4-BE49-F238E27FC236}">
                <a16:creationId xmlns:a16="http://schemas.microsoft.com/office/drawing/2014/main" id="{CB9CC7F3-495B-D34F-9A61-0982E471D461}"/>
              </a:ext>
            </a:extLst>
          </p:cNvPr>
          <p:cNvSpPr txBox="1"/>
          <p:nvPr/>
        </p:nvSpPr>
        <p:spPr>
          <a:xfrm>
            <a:off x="2444140" y="1783810"/>
            <a:ext cx="1865272" cy="307777"/>
          </a:xfrm>
          <a:prstGeom prst="rect">
            <a:avLst/>
          </a:prstGeom>
          <a:noFill/>
        </p:spPr>
        <p:txBody>
          <a:bodyPr wrap="square" rtlCol="0">
            <a:spAutoFit/>
          </a:bodyPr>
          <a:lstStyle/>
          <a:p>
            <a:r>
              <a:rPr lang="en-GB" sz="1400" dirty="0">
                <a:solidFill>
                  <a:schemeClr val="bg2"/>
                </a:solidFill>
              </a:rPr>
              <a:t>Create New Account</a:t>
            </a:r>
          </a:p>
        </p:txBody>
      </p:sp>
      <p:cxnSp>
        <p:nvCxnSpPr>
          <p:cNvPr id="15" name="Straight Arrow Connector 14">
            <a:extLst>
              <a:ext uri="{FF2B5EF4-FFF2-40B4-BE49-F238E27FC236}">
                <a16:creationId xmlns:a16="http://schemas.microsoft.com/office/drawing/2014/main" id="{BBDE9110-16AC-9F4D-8C7C-A12E53C128DA}"/>
              </a:ext>
            </a:extLst>
          </p:cNvPr>
          <p:cNvCxnSpPr>
            <a:stCxn id="8" idx="3"/>
            <a:endCxn id="12" idx="2"/>
          </p:cNvCxnSpPr>
          <p:nvPr/>
        </p:nvCxnSpPr>
        <p:spPr>
          <a:xfrm flipV="1">
            <a:off x="6851730" y="2224171"/>
            <a:ext cx="2166878" cy="16839"/>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9D011EDC-EB47-4B44-9152-56B7426D91B9}"/>
              </a:ext>
            </a:extLst>
          </p:cNvPr>
          <p:cNvSpPr txBox="1"/>
          <p:nvPr/>
        </p:nvSpPr>
        <p:spPr>
          <a:xfrm>
            <a:off x="7631239" y="1832731"/>
            <a:ext cx="607859" cy="307777"/>
          </a:xfrm>
          <a:prstGeom prst="rect">
            <a:avLst/>
          </a:prstGeom>
          <a:noFill/>
        </p:spPr>
        <p:txBody>
          <a:bodyPr wrap="none" rtlCol="0">
            <a:spAutoFit/>
          </a:bodyPr>
          <a:lstStyle/>
          <a:p>
            <a:r>
              <a:rPr lang="en-GB" sz="1400" dirty="0">
                <a:solidFill>
                  <a:schemeClr val="bg2"/>
                </a:solidFill>
              </a:rPr>
              <a:t>Insert</a:t>
            </a:r>
          </a:p>
        </p:txBody>
      </p:sp>
      <p:sp>
        <p:nvSpPr>
          <p:cNvPr id="21" name="Can 20">
            <a:extLst>
              <a:ext uri="{FF2B5EF4-FFF2-40B4-BE49-F238E27FC236}">
                <a16:creationId xmlns:a16="http://schemas.microsoft.com/office/drawing/2014/main" id="{09CD952C-1255-4E46-809C-9C1D4754E70E}"/>
              </a:ext>
            </a:extLst>
          </p:cNvPr>
          <p:cNvSpPr/>
          <p:nvPr/>
        </p:nvSpPr>
        <p:spPr>
          <a:xfrm>
            <a:off x="1049438" y="5227557"/>
            <a:ext cx="1680258" cy="1041721"/>
          </a:xfrm>
          <a:prstGeom prst="can">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Audit DB</a:t>
            </a:r>
          </a:p>
        </p:txBody>
      </p:sp>
      <p:cxnSp>
        <p:nvCxnSpPr>
          <p:cNvPr id="22" name="Straight Arrow Connector 21">
            <a:extLst>
              <a:ext uri="{FF2B5EF4-FFF2-40B4-BE49-F238E27FC236}">
                <a16:creationId xmlns:a16="http://schemas.microsoft.com/office/drawing/2014/main" id="{FC69CC8C-2EBE-7B4F-AF8A-4B0E7071D733}"/>
              </a:ext>
            </a:extLst>
          </p:cNvPr>
          <p:cNvCxnSpPr>
            <a:cxnSpLocks/>
            <a:stCxn id="12" idx="3"/>
            <a:endCxn id="31" idx="0"/>
          </p:cNvCxnSpPr>
          <p:nvPr/>
        </p:nvCxnSpPr>
        <p:spPr>
          <a:xfrm>
            <a:off x="9858737" y="2745031"/>
            <a:ext cx="26043" cy="1096455"/>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25" name="Can 24">
            <a:extLst>
              <a:ext uri="{FF2B5EF4-FFF2-40B4-BE49-F238E27FC236}">
                <a16:creationId xmlns:a16="http://schemas.microsoft.com/office/drawing/2014/main" id="{330225A1-27E8-8642-A700-8CC3C51A6B6B}"/>
              </a:ext>
            </a:extLst>
          </p:cNvPr>
          <p:cNvSpPr/>
          <p:nvPr/>
        </p:nvSpPr>
        <p:spPr>
          <a:xfrm>
            <a:off x="8889357" y="5227557"/>
            <a:ext cx="1680258" cy="1041721"/>
          </a:xfrm>
          <a:prstGeom prst="can">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Analytics DB</a:t>
            </a:r>
          </a:p>
        </p:txBody>
      </p:sp>
      <p:sp>
        <p:nvSpPr>
          <p:cNvPr id="31" name="Rounded Rectangle 30">
            <a:extLst>
              <a:ext uri="{FF2B5EF4-FFF2-40B4-BE49-F238E27FC236}">
                <a16:creationId xmlns:a16="http://schemas.microsoft.com/office/drawing/2014/main" id="{38FEE2FA-9059-C843-8722-DDB59D26A068}"/>
              </a:ext>
            </a:extLst>
          </p:cNvPr>
          <p:cNvSpPr/>
          <p:nvPr/>
        </p:nvSpPr>
        <p:spPr>
          <a:xfrm>
            <a:off x="8889357" y="3841486"/>
            <a:ext cx="1990846" cy="77550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CDC</a:t>
            </a:r>
          </a:p>
        </p:txBody>
      </p:sp>
      <p:sp>
        <p:nvSpPr>
          <p:cNvPr id="39" name="Can 38">
            <a:extLst>
              <a:ext uri="{FF2B5EF4-FFF2-40B4-BE49-F238E27FC236}">
                <a16:creationId xmlns:a16="http://schemas.microsoft.com/office/drawing/2014/main" id="{8FA2E74A-34A5-274C-AD31-9603DBC536F8}"/>
              </a:ext>
            </a:extLst>
          </p:cNvPr>
          <p:cNvSpPr/>
          <p:nvPr/>
        </p:nvSpPr>
        <p:spPr>
          <a:xfrm rot="16200000">
            <a:off x="5331119" y="2819781"/>
            <a:ext cx="775503" cy="2818916"/>
          </a:xfrm>
          <a:prstGeom prst="can">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40" name="Straight Arrow Connector 39">
            <a:extLst>
              <a:ext uri="{FF2B5EF4-FFF2-40B4-BE49-F238E27FC236}">
                <a16:creationId xmlns:a16="http://schemas.microsoft.com/office/drawing/2014/main" id="{15965F9D-C4FC-0F40-87A2-19D68CA14660}"/>
              </a:ext>
            </a:extLst>
          </p:cNvPr>
          <p:cNvCxnSpPr>
            <a:cxnSpLocks/>
            <a:stCxn id="31" idx="1"/>
            <a:endCxn id="39" idx="3"/>
          </p:cNvCxnSpPr>
          <p:nvPr/>
        </p:nvCxnSpPr>
        <p:spPr>
          <a:xfrm flipH="1">
            <a:off x="7128329" y="4229238"/>
            <a:ext cx="1761028" cy="0"/>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8D4E339F-1A68-E646-A8FA-1A2515D9E64A}"/>
              </a:ext>
            </a:extLst>
          </p:cNvPr>
          <p:cNvSpPr txBox="1"/>
          <p:nvPr/>
        </p:nvSpPr>
        <p:spPr>
          <a:xfrm>
            <a:off x="10046825" y="3183038"/>
            <a:ext cx="1168590" cy="307777"/>
          </a:xfrm>
          <a:prstGeom prst="rect">
            <a:avLst/>
          </a:prstGeom>
          <a:noFill/>
        </p:spPr>
        <p:txBody>
          <a:bodyPr wrap="none" rtlCol="0">
            <a:spAutoFit/>
          </a:bodyPr>
          <a:lstStyle/>
          <a:p>
            <a:r>
              <a:rPr lang="en-GB" sz="1400" dirty="0">
                <a:solidFill>
                  <a:schemeClr val="bg1"/>
                </a:solidFill>
              </a:rPr>
              <a:t>Inserted User</a:t>
            </a:r>
          </a:p>
        </p:txBody>
      </p:sp>
      <p:sp>
        <p:nvSpPr>
          <p:cNvPr id="48" name="Rounded Rectangle 47">
            <a:extLst>
              <a:ext uri="{FF2B5EF4-FFF2-40B4-BE49-F238E27FC236}">
                <a16:creationId xmlns:a16="http://schemas.microsoft.com/office/drawing/2014/main" id="{F3236AB0-7913-6940-9A58-F5EC05D2056F}"/>
              </a:ext>
            </a:extLst>
          </p:cNvPr>
          <p:cNvSpPr/>
          <p:nvPr/>
        </p:nvSpPr>
        <p:spPr>
          <a:xfrm>
            <a:off x="6096000" y="5317871"/>
            <a:ext cx="1725338" cy="82268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Analytics Service</a:t>
            </a:r>
          </a:p>
        </p:txBody>
      </p:sp>
      <p:sp>
        <p:nvSpPr>
          <p:cNvPr id="49" name="Rounded Rectangle 48">
            <a:extLst>
              <a:ext uri="{FF2B5EF4-FFF2-40B4-BE49-F238E27FC236}">
                <a16:creationId xmlns:a16="http://schemas.microsoft.com/office/drawing/2014/main" id="{639DD607-F0CD-2742-AD64-73D47E19BCF6}"/>
              </a:ext>
            </a:extLst>
          </p:cNvPr>
          <p:cNvSpPr/>
          <p:nvPr/>
        </p:nvSpPr>
        <p:spPr>
          <a:xfrm>
            <a:off x="3713827" y="5337075"/>
            <a:ext cx="1725338" cy="82268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Kafka Connect</a:t>
            </a:r>
            <a:br>
              <a:rPr lang="en-GB" dirty="0"/>
            </a:br>
            <a:r>
              <a:rPr lang="en-GB" dirty="0"/>
              <a:t>Sink Connector</a:t>
            </a:r>
          </a:p>
        </p:txBody>
      </p:sp>
      <p:cxnSp>
        <p:nvCxnSpPr>
          <p:cNvPr id="50" name="Straight Arrow Connector 49">
            <a:extLst>
              <a:ext uri="{FF2B5EF4-FFF2-40B4-BE49-F238E27FC236}">
                <a16:creationId xmlns:a16="http://schemas.microsoft.com/office/drawing/2014/main" id="{7593C68D-17A5-F54F-9E04-178801B58FE9}"/>
              </a:ext>
            </a:extLst>
          </p:cNvPr>
          <p:cNvCxnSpPr>
            <a:cxnSpLocks/>
            <a:stCxn id="39" idx="2"/>
            <a:endCxn id="49" idx="0"/>
          </p:cNvCxnSpPr>
          <p:nvPr/>
        </p:nvCxnSpPr>
        <p:spPr>
          <a:xfrm flipH="1">
            <a:off x="4576496" y="4616991"/>
            <a:ext cx="1142375" cy="720084"/>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7B6E908A-9AD0-1B47-BA21-5812427CCCE7}"/>
              </a:ext>
            </a:extLst>
          </p:cNvPr>
          <p:cNvCxnSpPr>
            <a:cxnSpLocks/>
            <a:stCxn id="39" idx="2"/>
            <a:endCxn id="48" idx="0"/>
          </p:cNvCxnSpPr>
          <p:nvPr/>
        </p:nvCxnSpPr>
        <p:spPr>
          <a:xfrm>
            <a:off x="5718871" y="4616991"/>
            <a:ext cx="1239798" cy="700880"/>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131C9BA6-15A4-734A-B8A5-CE93D3AF10BF}"/>
              </a:ext>
            </a:extLst>
          </p:cNvPr>
          <p:cNvCxnSpPr>
            <a:cxnSpLocks/>
            <a:stCxn id="49" idx="1"/>
            <a:endCxn id="21" idx="4"/>
          </p:cNvCxnSpPr>
          <p:nvPr/>
        </p:nvCxnSpPr>
        <p:spPr>
          <a:xfrm flipH="1">
            <a:off x="2729696" y="5748417"/>
            <a:ext cx="984131" cy="1"/>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BF6B0963-59C2-0F40-9ED4-FC787ABD51CD}"/>
              </a:ext>
            </a:extLst>
          </p:cNvPr>
          <p:cNvCxnSpPr>
            <a:cxnSpLocks/>
            <a:stCxn id="48" idx="3"/>
            <a:endCxn id="25" idx="2"/>
          </p:cNvCxnSpPr>
          <p:nvPr/>
        </p:nvCxnSpPr>
        <p:spPr>
          <a:xfrm>
            <a:off x="7821338" y="5729213"/>
            <a:ext cx="1068019" cy="19205"/>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78156712-376A-A141-B3AB-B4FEFE51E9F6}"/>
              </a:ext>
            </a:extLst>
          </p:cNvPr>
          <p:cNvSpPr txBox="1"/>
          <p:nvPr/>
        </p:nvSpPr>
        <p:spPr>
          <a:xfrm>
            <a:off x="7350873" y="3740984"/>
            <a:ext cx="1168590" cy="307777"/>
          </a:xfrm>
          <a:prstGeom prst="rect">
            <a:avLst/>
          </a:prstGeom>
          <a:noFill/>
        </p:spPr>
        <p:txBody>
          <a:bodyPr wrap="none" rtlCol="0">
            <a:spAutoFit/>
          </a:bodyPr>
          <a:lstStyle/>
          <a:p>
            <a:r>
              <a:rPr lang="en-GB" sz="1400" dirty="0">
                <a:solidFill>
                  <a:schemeClr val="bg1"/>
                </a:solidFill>
              </a:rPr>
              <a:t>Inserted User</a:t>
            </a:r>
          </a:p>
        </p:txBody>
      </p:sp>
      <p:sp>
        <p:nvSpPr>
          <p:cNvPr id="67" name="TextBox 66">
            <a:extLst>
              <a:ext uri="{FF2B5EF4-FFF2-40B4-BE49-F238E27FC236}">
                <a16:creationId xmlns:a16="http://schemas.microsoft.com/office/drawing/2014/main" id="{C7121F39-B75E-9C43-8A0B-68F918F44BF3}"/>
              </a:ext>
            </a:extLst>
          </p:cNvPr>
          <p:cNvSpPr txBox="1"/>
          <p:nvPr/>
        </p:nvSpPr>
        <p:spPr>
          <a:xfrm>
            <a:off x="3394799" y="4817348"/>
            <a:ext cx="1168590" cy="307777"/>
          </a:xfrm>
          <a:prstGeom prst="rect">
            <a:avLst/>
          </a:prstGeom>
          <a:noFill/>
        </p:spPr>
        <p:txBody>
          <a:bodyPr wrap="none" rtlCol="0">
            <a:spAutoFit/>
          </a:bodyPr>
          <a:lstStyle/>
          <a:p>
            <a:r>
              <a:rPr lang="en-GB" sz="1400" dirty="0">
                <a:solidFill>
                  <a:schemeClr val="bg1"/>
                </a:solidFill>
              </a:rPr>
              <a:t>Inserted User</a:t>
            </a:r>
          </a:p>
        </p:txBody>
      </p:sp>
      <p:sp>
        <p:nvSpPr>
          <p:cNvPr id="68" name="TextBox 67">
            <a:extLst>
              <a:ext uri="{FF2B5EF4-FFF2-40B4-BE49-F238E27FC236}">
                <a16:creationId xmlns:a16="http://schemas.microsoft.com/office/drawing/2014/main" id="{24CC2D45-123E-A34E-BAB1-B165DDC394E5}"/>
              </a:ext>
            </a:extLst>
          </p:cNvPr>
          <p:cNvSpPr txBox="1"/>
          <p:nvPr/>
        </p:nvSpPr>
        <p:spPr>
          <a:xfrm>
            <a:off x="6789245" y="4817348"/>
            <a:ext cx="1168590" cy="307777"/>
          </a:xfrm>
          <a:prstGeom prst="rect">
            <a:avLst/>
          </a:prstGeom>
          <a:noFill/>
        </p:spPr>
        <p:txBody>
          <a:bodyPr wrap="none" rtlCol="0">
            <a:spAutoFit/>
          </a:bodyPr>
          <a:lstStyle/>
          <a:p>
            <a:r>
              <a:rPr lang="en-GB" sz="1400" dirty="0">
                <a:solidFill>
                  <a:schemeClr val="bg1"/>
                </a:solidFill>
              </a:rPr>
              <a:t>Inserted User</a:t>
            </a:r>
          </a:p>
        </p:txBody>
      </p:sp>
      <p:pic>
        <p:nvPicPr>
          <p:cNvPr id="70" name="Picture 69" descr="A close up of a logo&#10;&#10;Description automatically generated">
            <a:extLst>
              <a:ext uri="{FF2B5EF4-FFF2-40B4-BE49-F238E27FC236}">
                <a16:creationId xmlns:a16="http://schemas.microsoft.com/office/drawing/2014/main" id="{C260C3B9-B281-414A-BD9C-8F1C477744EA}"/>
              </a:ext>
            </a:extLst>
          </p:cNvPr>
          <p:cNvPicPr>
            <a:picLocks noChangeAspect="1"/>
          </p:cNvPicPr>
          <p:nvPr/>
        </p:nvPicPr>
        <p:blipFill>
          <a:blip r:embed="rId4"/>
          <a:stretch>
            <a:fillRect/>
          </a:stretch>
        </p:blipFill>
        <p:spPr>
          <a:xfrm>
            <a:off x="4576496" y="3878799"/>
            <a:ext cx="433128" cy="700880"/>
          </a:xfrm>
          <a:prstGeom prst="rect">
            <a:avLst/>
          </a:prstGeom>
        </p:spPr>
      </p:pic>
      <p:sp>
        <p:nvSpPr>
          <p:cNvPr id="71" name="TextBox 70">
            <a:extLst>
              <a:ext uri="{FF2B5EF4-FFF2-40B4-BE49-F238E27FC236}">
                <a16:creationId xmlns:a16="http://schemas.microsoft.com/office/drawing/2014/main" id="{5188E0CA-04E7-6947-BF72-56C926AFBE00}"/>
              </a:ext>
            </a:extLst>
          </p:cNvPr>
          <p:cNvSpPr txBox="1"/>
          <p:nvPr/>
        </p:nvSpPr>
        <p:spPr>
          <a:xfrm>
            <a:off x="112341" y="3225631"/>
            <a:ext cx="4468852" cy="830997"/>
          </a:xfrm>
          <a:prstGeom prst="rect">
            <a:avLst/>
          </a:prstGeom>
          <a:noFill/>
        </p:spPr>
        <p:txBody>
          <a:bodyPr wrap="none" rtlCol="0">
            <a:spAutoFit/>
          </a:bodyPr>
          <a:lstStyle/>
          <a:p>
            <a:r>
              <a:rPr lang="en-GB" sz="2400" dirty="0">
                <a:solidFill>
                  <a:schemeClr val="bg1"/>
                </a:solidFill>
              </a:rPr>
              <a:t>Propagate data between different </a:t>
            </a:r>
          </a:p>
          <a:p>
            <a:r>
              <a:rPr lang="en-GB" sz="2400" dirty="0">
                <a:solidFill>
                  <a:schemeClr val="bg1"/>
                </a:solidFill>
              </a:rPr>
              <a:t>services without coupling</a:t>
            </a:r>
          </a:p>
        </p:txBody>
      </p:sp>
    </p:spTree>
    <p:extLst>
      <p:ext uri="{BB962C8B-B14F-4D97-AF65-F5344CB8AC3E}">
        <p14:creationId xmlns:p14="http://schemas.microsoft.com/office/powerpoint/2010/main" val="2641128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p:bldLst>
  </p:timing>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48" name="Rectangle 47">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picture containing building, window, indoor, hand&#10;&#10;Description automatically generated">
            <a:extLst>
              <a:ext uri="{FF2B5EF4-FFF2-40B4-BE49-F238E27FC236}">
                <a16:creationId xmlns:a16="http://schemas.microsoft.com/office/drawing/2014/main" id="{401BE203-068F-6D4C-A6DA-EF5DD653D883}"/>
              </a:ext>
            </a:extLst>
          </p:cNvPr>
          <p:cNvPicPr>
            <a:picLocks noChangeAspect="1"/>
          </p:cNvPicPr>
          <p:nvPr/>
        </p:nvPicPr>
        <p:blipFill rotWithShape="1">
          <a:blip r:embed="rId2">
            <a:alphaModFix amt="50000"/>
          </a:blip>
          <a:srcRect t="3734" b="11680"/>
          <a:stretch/>
        </p:blipFill>
        <p:spPr>
          <a:xfrm>
            <a:off x="20" y="1"/>
            <a:ext cx="12191980" cy="6857999"/>
          </a:xfrm>
          <a:prstGeom prst="rect">
            <a:avLst/>
          </a:prstGeom>
        </p:spPr>
      </p:pic>
      <p:sp>
        <p:nvSpPr>
          <p:cNvPr id="7" name="Title 4">
            <a:extLst>
              <a:ext uri="{FF2B5EF4-FFF2-40B4-BE49-F238E27FC236}">
                <a16:creationId xmlns:a16="http://schemas.microsoft.com/office/drawing/2014/main" id="{40435B20-E271-244A-8E6B-E391F5408538}"/>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sz="6000">
                <a:solidFill>
                  <a:srgbClr val="FFFFFF"/>
                </a:solidFill>
              </a:rPr>
              <a:t>Replication</a:t>
            </a:r>
          </a:p>
        </p:txBody>
      </p:sp>
    </p:spTree>
    <p:extLst>
      <p:ext uri="{BB962C8B-B14F-4D97-AF65-F5344CB8AC3E}">
        <p14:creationId xmlns:p14="http://schemas.microsoft.com/office/powerpoint/2010/main" val="2590604167"/>
      </p:ext>
    </p:extLst>
  </p:cSld>
  <p:clrMapOvr>
    <a:overrideClrMapping bg1="dk1" tx1="lt1" bg2="dk2" tx2="lt2" accent1="accent1" accent2="accent2" accent3="accent3" accent4="accent4" accent5="accent5" accent6="accent6" hlink="hlink" folHlink="folHlink"/>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en-GB" dirty="0">
                <a:solidFill>
                  <a:schemeClr val="bg1"/>
                </a:solidFill>
              </a:rPr>
              <a:t>Replication and Geo-replication – why?</a:t>
            </a:r>
          </a:p>
        </p:txBody>
      </p:sp>
      <p:sp>
        <p:nvSpPr>
          <p:cNvPr id="7" name="Content Placeholder 6">
            <a:extLst>
              <a:ext uri="{FF2B5EF4-FFF2-40B4-BE49-F238E27FC236}">
                <a16:creationId xmlns:a16="http://schemas.microsoft.com/office/drawing/2014/main" id="{04E5324B-21D8-C048-9DC4-D5CBA64DC2B3}"/>
              </a:ext>
            </a:extLst>
          </p:cNvPr>
          <p:cNvSpPr>
            <a:spLocks noGrp="1"/>
          </p:cNvSpPr>
          <p:nvPr>
            <p:ph idx="1"/>
          </p:nvPr>
        </p:nvSpPr>
        <p:spPr/>
        <p:txBody>
          <a:bodyPr>
            <a:normAutofit/>
          </a:bodyPr>
          <a:lstStyle/>
          <a:p>
            <a:r>
              <a:rPr lang="en-GB" dirty="0">
                <a:solidFill>
                  <a:schemeClr val="bg1"/>
                </a:solidFill>
              </a:rPr>
              <a:t>Geo-replication</a:t>
            </a:r>
          </a:p>
          <a:p>
            <a:r>
              <a:rPr lang="en-GB" dirty="0">
                <a:solidFill>
                  <a:schemeClr val="bg1"/>
                </a:solidFill>
              </a:rPr>
              <a:t>Disaster recovery</a:t>
            </a:r>
          </a:p>
          <a:p>
            <a:r>
              <a:rPr lang="en-GB" dirty="0">
                <a:solidFill>
                  <a:schemeClr val="bg1"/>
                </a:solidFill>
              </a:rPr>
              <a:t>Feeding edge clusters into a central, aggregate cluster</a:t>
            </a:r>
          </a:p>
          <a:p>
            <a:r>
              <a:rPr lang="en-GB" dirty="0">
                <a:solidFill>
                  <a:schemeClr val="bg1"/>
                </a:solidFill>
              </a:rPr>
              <a:t>Physical isolation of clusters (such as production vs. testing)</a:t>
            </a:r>
          </a:p>
          <a:p>
            <a:r>
              <a:rPr lang="en-GB" dirty="0">
                <a:solidFill>
                  <a:schemeClr val="bg1"/>
                </a:solidFill>
              </a:rPr>
              <a:t>Cloud migration or hybrid cloud deployments</a:t>
            </a:r>
          </a:p>
          <a:p>
            <a:r>
              <a:rPr lang="en-GB" dirty="0">
                <a:solidFill>
                  <a:schemeClr val="bg1"/>
                </a:solidFill>
              </a:rPr>
              <a:t>Legal and compliance requirements</a:t>
            </a:r>
          </a:p>
          <a:p>
            <a:pPr marL="0" indent="0">
              <a:buNone/>
            </a:pPr>
            <a:endParaRPr lang="en-GB" dirty="0">
              <a:solidFill>
                <a:schemeClr val="bg1"/>
              </a:solidFill>
            </a:endParaRPr>
          </a:p>
        </p:txBody>
      </p:sp>
    </p:spTree>
    <p:extLst>
      <p:ext uri="{BB962C8B-B14F-4D97-AF65-F5344CB8AC3E}">
        <p14:creationId xmlns:p14="http://schemas.microsoft.com/office/powerpoint/2010/main" val="386303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en-GB" dirty="0">
                <a:solidFill>
                  <a:schemeClr val="bg1"/>
                </a:solidFill>
              </a:rPr>
              <a:t>Mirror Maker</a:t>
            </a:r>
          </a:p>
        </p:txBody>
      </p:sp>
      <p:sp>
        <p:nvSpPr>
          <p:cNvPr id="7" name="Content Placeholder 6">
            <a:extLst>
              <a:ext uri="{FF2B5EF4-FFF2-40B4-BE49-F238E27FC236}">
                <a16:creationId xmlns:a16="http://schemas.microsoft.com/office/drawing/2014/main" id="{04E5324B-21D8-C048-9DC4-D5CBA64DC2B3}"/>
              </a:ext>
            </a:extLst>
          </p:cNvPr>
          <p:cNvSpPr>
            <a:spLocks noGrp="1"/>
          </p:cNvSpPr>
          <p:nvPr>
            <p:ph idx="1"/>
          </p:nvPr>
        </p:nvSpPr>
        <p:spPr/>
        <p:txBody>
          <a:bodyPr>
            <a:normAutofit/>
          </a:bodyPr>
          <a:lstStyle/>
          <a:p>
            <a:r>
              <a:rPr lang="en-GB" dirty="0">
                <a:solidFill>
                  <a:schemeClr val="bg1"/>
                </a:solidFill>
              </a:rPr>
              <a:t>Replication and geo-replication is done with </a:t>
            </a:r>
            <a:r>
              <a:rPr lang="en-GB" dirty="0" err="1">
                <a:solidFill>
                  <a:schemeClr val="bg1"/>
                </a:solidFill>
              </a:rPr>
              <a:t>MirrorMaker</a:t>
            </a:r>
            <a:r>
              <a:rPr lang="en-GB" dirty="0">
                <a:solidFill>
                  <a:schemeClr val="bg1"/>
                </a:solidFill>
              </a:rPr>
              <a:t>(2)</a:t>
            </a:r>
          </a:p>
          <a:p>
            <a:r>
              <a:rPr lang="en-GB" dirty="0" err="1">
                <a:solidFill>
                  <a:schemeClr val="bg1"/>
                </a:solidFill>
              </a:rPr>
              <a:t>MirrorMaker</a:t>
            </a:r>
            <a:r>
              <a:rPr lang="en-GB" dirty="0">
                <a:solidFill>
                  <a:schemeClr val="bg1"/>
                </a:solidFill>
              </a:rPr>
              <a:t> 2 (MM2) is designed to make it easier to mirror or replicate topics from one Kafka cluster to another. </a:t>
            </a:r>
          </a:p>
          <a:p>
            <a:r>
              <a:rPr lang="en-GB" dirty="0">
                <a:solidFill>
                  <a:schemeClr val="bg1"/>
                </a:solidFill>
              </a:rPr>
              <a:t>It uses the Kafka Connect framework to simplify configuration and scaling. </a:t>
            </a:r>
          </a:p>
          <a:p>
            <a:r>
              <a:rPr lang="en-GB" dirty="0">
                <a:solidFill>
                  <a:schemeClr val="bg1"/>
                </a:solidFill>
              </a:rPr>
              <a:t>Dynamically detects changes to topics and ensures source and target topic properties are synchronized, including offsets and partitions</a:t>
            </a:r>
          </a:p>
          <a:p>
            <a:endParaRPr lang="en-GB" dirty="0">
              <a:solidFill>
                <a:schemeClr val="bg1"/>
              </a:solidFill>
            </a:endParaRPr>
          </a:p>
        </p:txBody>
      </p:sp>
    </p:spTree>
    <p:extLst>
      <p:ext uri="{BB962C8B-B14F-4D97-AF65-F5344CB8AC3E}">
        <p14:creationId xmlns:p14="http://schemas.microsoft.com/office/powerpoint/2010/main" val="3417653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en-GB" dirty="0">
                <a:solidFill>
                  <a:schemeClr val="bg1"/>
                </a:solidFill>
              </a:rPr>
              <a:t>Replication types</a:t>
            </a:r>
          </a:p>
        </p:txBody>
      </p:sp>
      <p:sp>
        <p:nvSpPr>
          <p:cNvPr id="7" name="Content Placeholder 6">
            <a:extLst>
              <a:ext uri="{FF2B5EF4-FFF2-40B4-BE49-F238E27FC236}">
                <a16:creationId xmlns:a16="http://schemas.microsoft.com/office/drawing/2014/main" id="{04E5324B-21D8-C048-9DC4-D5CBA64DC2B3}"/>
              </a:ext>
            </a:extLst>
          </p:cNvPr>
          <p:cNvSpPr>
            <a:spLocks noGrp="1"/>
          </p:cNvSpPr>
          <p:nvPr>
            <p:ph idx="1"/>
          </p:nvPr>
        </p:nvSpPr>
        <p:spPr/>
        <p:txBody>
          <a:bodyPr>
            <a:normAutofit/>
          </a:bodyPr>
          <a:lstStyle/>
          <a:p>
            <a:r>
              <a:rPr lang="en-GB" dirty="0">
                <a:solidFill>
                  <a:schemeClr val="bg1"/>
                </a:solidFill>
              </a:rPr>
              <a:t>Active/Active high availability deployments: </a:t>
            </a:r>
            <a:r>
              <a:rPr lang="en-GB" dirty="0">
                <a:solidFill>
                  <a:schemeClr val="accent1"/>
                </a:solidFill>
              </a:rPr>
              <a:t>A-&gt;B, B-&gt;A</a:t>
            </a:r>
          </a:p>
          <a:p>
            <a:r>
              <a:rPr lang="en-GB" dirty="0">
                <a:solidFill>
                  <a:schemeClr val="bg1"/>
                </a:solidFill>
              </a:rPr>
              <a:t>Active/Passive or Active/Standby high availability deployments: </a:t>
            </a:r>
            <a:r>
              <a:rPr lang="en-GB" dirty="0">
                <a:solidFill>
                  <a:schemeClr val="accent1"/>
                </a:solidFill>
              </a:rPr>
              <a:t>A-&gt;B</a:t>
            </a:r>
          </a:p>
          <a:p>
            <a:r>
              <a:rPr lang="en-GB" dirty="0">
                <a:solidFill>
                  <a:schemeClr val="bg1"/>
                </a:solidFill>
              </a:rPr>
              <a:t>Aggregation (e.g., from many clusters to one): </a:t>
            </a:r>
            <a:r>
              <a:rPr lang="en-GB" dirty="0">
                <a:solidFill>
                  <a:schemeClr val="accent1"/>
                </a:solidFill>
              </a:rPr>
              <a:t>A-&gt;K, B-&gt;K, C-&gt;K</a:t>
            </a:r>
          </a:p>
          <a:p>
            <a:r>
              <a:rPr lang="en-GB" dirty="0">
                <a:solidFill>
                  <a:schemeClr val="bg1"/>
                </a:solidFill>
              </a:rPr>
              <a:t>Fan-out (e.g., from one to many clusters): </a:t>
            </a:r>
            <a:r>
              <a:rPr lang="en-GB" dirty="0">
                <a:solidFill>
                  <a:schemeClr val="accent1"/>
                </a:solidFill>
              </a:rPr>
              <a:t>K-&gt;A, K-&gt;B, K-&gt;C</a:t>
            </a:r>
          </a:p>
          <a:p>
            <a:r>
              <a:rPr lang="en-GB" dirty="0">
                <a:solidFill>
                  <a:schemeClr val="bg1"/>
                </a:solidFill>
              </a:rPr>
              <a:t>Forwarding: </a:t>
            </a:r>
            <a:r>
              <a:rPr lang="en-GB" dirty="0">
                <a:solidFill>
                  <a:schemeClr val="accent1"/>
                </a:solidFill>
              </a:rPr>
              <a:t>A-&gt;B, B-&gt;C, C-&gt;D</a:t>
            </a:r>
          </a:p>
          <a:p>
            <a:endParaRPr lang="en-GB" dirty="0">
              <a:solidFill>
                <a:schemeClr val="bg1"/>
              </a:solidFill>
            </a:endParaRPr>
          </a:p>
        </p:txBody>
      </p:sp>
    </p:spTree>
    <p:extLst>
      <p:ext uri="{BB962C8B-B14F-4D97-AF65-F5344CB8AC3E}">
        <p14:creationId xmlns:p14="http://schemas.microsoft.com/office/powerpoint/2010/main" val="3232822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48" name="Rectangle 47">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picture containing person, floor&#10;&#10;Description automatically generated">
            <a:extLst>
              <a:ext uri="{FF2B5EF4-FFF2-40B4-BE49-F238E27FC236}">
                <a16:creationId xmlns:a16="http://schemas.microsoft.com/office/drawing/2014/main" id="{4E56D1EF-FB9F-2441-AD53-AD6A7DD50175}"/>
              </a:ext>
            </a:extLst>
          </p:cNvPr>
          <p:cNvPicPr>
            <a:picLocks noChangeAspect="1"/>
          </p:cNvPicPr>
          <p:nvPr/>
        </p:nvPicPr>
        <p:blipFill rotWithShape="1">
          <a:blip r:embed="rId2">
            <a:alphaModFix amt="50000"/>
          </a:blip>
          <a:srcRect t="12192" b="3538"/>
          <a:stretch/>
        </p:blipFill>
        <p:spPr>
          <a:xfrm>
            <a:off x="20" y="1"/>
            <a:ext cx="12191980" cy="6857999"/>
          </a:xfrm>
          <a:prstGeom prst="rect">
            <a:avLst/>
          </a:prstGeom>
        </p:spPr>
      </p:pic>
      <p:sp>
        <p:nvSpPr>
          <p:cNvPr id="7" name="Title 4">
            <a:extLst>
              <a:ext uri="{FF2B5EF4-FFF2-40B4-BE49-F238E27FC236}">
                <a16:creationId xmlns:a16="http://schemas.microsoft.com/office/drawing/2014/main" id="{40435B20-E271-244A-8E6B-E391F5408538}"/>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sz="6000" dirty="0">
                <a:solidFill>
                  <a:srgbClr val="FFFFFF"/>
                </a:solidFill>
              </a:rPr>
              <a:t>Exercise 1</a:t>
            </a:r>
          </a:p>
        </p:txBody>
      </p:sp>
    </p:spTree>
    <p:extLst>
      <p:ext uri="{BB962C8B-B14F-4D97-AF65-F5344CB8AC3E}">
        <p14:creationId xmlns:p14="http://schemas.microsoft.com/office/powerpoint/2010/main" val="2513071831"/>
      </p:ext>
    </p:extLst>
  </p:cSld>
  <p:clrMapOvr>
    <a:overrideClrMapping bg1="dk1" tx1="lt1" bg2="dk2" tx2="lt2" accent1="accent1" accent2="accent2" accent3="accent3" accent4="accent4" accent5="accent5" accent6="accent6" hlink="hlink" folHlink="folHlink"/>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BGRectangle">
            <a:extLst>
              <a:ext uri="{FF2B5EF4-FFF2-40B4-BE49-F238E27FC236}">
                <a16:creationId xmlns:a16="http://schemas.microsoft.com/office/drawing/2014/main" id="{F1611BA9-268A-49A6-84F8-FC91536686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E20EB187-900F-4AF5-813B-101456D9F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room with white doors&#10;&#10;Description automatically generated with medium confidence">
            <a:extLst>
              <a:ext uri="{FF2B5EF4-FFF2-40B4-BE49-F238E27FC236}">
                <a16:creationId xmlns:a16="http://schemas.microsoft.com/office/drawing/2014/main" id="{B5791350-89B3-724A-8B14-2233F3C5AC30}"/>
              </a:ext>
            </a:extLst>
          </p:cNvPr>
          <p:cNvPicPr>
            <a:picLocks noChangeAspect="1"/>
          </p:cNvPicPr>
          <p:nvPr/>
        </p:nvPicPr>
        <p:blipFill rotWithShape="1">
          <a:blip r:embed="rId2">
            <a:alphaModFix amt="50000"/>
          </a:blip>
          <a:srcRect l="2823" r="2510" b="-1"/>
          <a:stretch/>
        </p:blipFill>
        <p:spPr>
          <a:xfrm>
            <a:off x="20" y="1"/>
            <a:ext cx="12191980" cy="6857999"/>
          </a:xfrm>
          <a:prstGeom prst="rect">
            <a:avLst/>
          </a:prstGeom>
        </p:spPr>
      </p:pic>
      <p:sp>
        <p:nvSpPr>
          <p:cNvPr id="7" name="Title 4">
            <a:extLst>
              <a:ext uri="{FF2B5EF4-FFF2-40B4-BE49-F238E27FC236}">
                <a16:creationId xmlns:a16="http://schemas.microsoft.com/office/drawing/2014/main" id="{40435B20-E271-244A-8E6B-E391F5408538}"/>
              </a:ext>
            </a:extLst>
          </p:cNvPr>
          <p:cNvSpPr>
            <a:spLocks noGrp="1"/>
          </p:cNvSpPr>
          <p:nvPr>
            <p:ph type="title"/>
          </p:nvPr>
        </p:nvSpPr>
        <p:spPr>
          <a:xfrm>
            <a:off x="4387349" y="1200152"/>
            <a:ext cx="6897171" cy="4457696"/>
          </a:xfrm>
        </p:spPr>
        <p:txBody>
          <a:bodyPr vert="horz" lIns="91440" tIns="45720" rIns="91440" bIns="45720" rtlCol="0" anchor="ctr">
            <a:normAutofit/>
          </a:bodyPr>
          <a:lstStyle/>
          <a:p>
            <a:r>
              <a:rPr lang="en-US" sz="8000" dirty="0">
                <a:solidFill>
                  <a:srgbClr val="FFFFFF"/>
                </a:solidFill>
              </a:rPr>
              <a:t>Alternatives to Apache Kafka</a:t>
            </a:r>
          </a:p>
        </p:txBody>
      </p:sp>
      <p:sp>
        <p:nvSpPr>
          <p:cNvPr id="43" name="!!Line">
            <a:extLst>
              <a:ext uri="{FF2B5EF4-FFF2-40B4-BE49-F238E27FC236}">
                <a16:creationId xmlns:a16="http://schemas.microsoft.com/office/drawing/2014/main" id="{1825D5AF-D278-4D9A-A4F5-A1A1D35076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59936" y="2286000"/>
            <a:ext cx="27432" cy="2286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94856726"/>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3A930249-8242-4E2B-AF17-C018264883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5BDD999-C5E1-4B3E-A710-7686738191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endParaRPr>
          </a:p>
        </p:txBody>
      </p:sp>
      <p:pic>
        <p:nvPicPr>
          <p:cNvPr id="4" name="Picture 3" descr="A child writing on a piece of paper&#10;&#10;Description automatically generated with medium confidence">
            <a:extLst>
              <a:ext uri="{FF2B5EF4-FFF2-40B4-BE49-F238E27FC236}">
                <a16:creationId xmlns:a16="http://schemas.microsoft.com/office/drawing/2014/main" id="{B461A9E2-7C92-E24A-928F-3F86D5DBBF55}"/>
              </a:ext>
            </a:extLst>
          </p:cNvPr>
          <p:cNvPicPr>
            <a:picLocks noChangeAspect="1"/>
          </p:cNvPicPr>
          <p:nvPr/>
        </p:nvPicPr>
        <p:blipFill rotWithShape="1">
          <a:blip r:embed="rId2">
            <a:alphaModFix amt="60000"/>
          </a:blip>
          <a:srcRect t="23467" b="1533"/>
          <a:stretch/>
        </p:blipFill>
        <p:spPr>
          <a:xfrm>
            <a:off x="-1" y="10"/>
            <a:ext cx="12192001" cy="6857990"/>
          </a:xfrm>
          <a:prstGeom prst="rect">
            <a:avLst/>
          </a:prstGeom>
        </p:spPr>
      </p:pic>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a:xfrm>
            <a:off x="1198181" y="1122363"/>
            <a:ext cx="9795637" cy="2220775"/>
          </a:xfrm>
        </p:spPr>
        <p:txBody>
          <a:bodyPr vert="horz" lIns="91440" tIns="45720" rIns="91440" bIns="45720" rtlCol="0" anchor="b">
            <a:normAutofit/>
          </a:bodyPr>
          <a:lstStyle/>
          <a:p>
            <a:pPr algn="ctr"/>
            <a:r>
              <a:rPr lang="en-US" sz="5200">
                <a:solidFill>
                  <a:srgbClr val="FFFFFF"/>
                </a:solidFill>
              </a:rPr>
              <a:t>Exercise</a:t>
            </a:r>
          </a:p>
        </p:txBody>
      </p:sp>
      <p:sp>
        <p:nvSpPr>
          <p:cNvPr id="6" name="Rectangle 5">
            <a:extLst>
              <a:ext uri="{FF2B5EF4-FFF2-40B4-BE49-F238E27FC236}">
                <a16:creationId xmlns:a16="http://schemas.microsoft.com/office/drawing/2014/main" id="{40F73407-375D-5E4F-85FF-E0A287D2FDAE}"/>
              </a:ext>
            </a:extLst>
          </p:cNvPr>
          <p:cNvSpPr/>
          <p:nvPr/>
        </p:nvSpPr>
        <p:spPr>
          <a:xfrm>
            <a:off x="618063" y="4856921"/>
            <a:ext cx="9565028" cy="1249240"/>
          </a:xfrm>
          <a:prstGeom prst="rect">
            <a:avLst/>
          </a:prstGeom>
        </p:spPr>
        <p:txBody>
          <a:bodyPr vert="horz" lIns="91440" tIns="45720" rIns="91440" bIns="45720" rtlCol="0">
            <a:normAutofit/>
          </a:bodyPr>
          <a:lstStyle/>
          <a:p>
            <a:pPr>
              <a:lnSpc>
                <a:spcPct val="90000"/>
              </a:lnSpc>
              <a:spcAft>
                <a:spcPts val="600"/>
              </a:spcAft>
            </a:pPr>
            <a:endParaRPr lang="en-US" sz="3600" dirty="0">
              <a:solidFill>
                <a:schemeClr val="accent1"/>
              </a:solidFill>
            </a:endParaRPr>
          </a:p>
        </p:txBody>
      </p:sp>
    </p:spTree>
    <p:extLst>
      <p:ext uri="{BB962C8B-B14F-4D97-AF65-F5344CB8AC3E}">
        <p14:creationId xmlns:p14="http://schemas.microsoft.com/office/powerpoint/2010/main" val="26853780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pPr>
              <a:buClr>
                <a:schemeClr val="accent1"/>
              </a:buClr>
            </a:pPr>
            <a:r>
              <a:rPr lang="en-US" dirty="0">
                <a:solidFill>
                  <a:schemeClr val="bg1"/>
                </a:solidFill>
              </a:rPr>
              <a:t>Alternatives to Apache Kafka - </a:t>
            </a:r>
            <a:r>
              <a:rPr lang="en-GB" dirty="0">
                <a:solidFill>
                  <a:schemeClr val="bg1"/>
                </a:solidFill>
              </a:rPr>
              <a:t>As Queue</a:t>
            </a:r>
          </a:p>
        </p:txBody>
      </p:sp>
      <p:sp>
        <p:nvSpPr>
          <p:cNvPr id="8" name="Content Placeholder 7">
            <a:extLst>
              <a:ext uri="{FF2B5EF4-FFF2-40B4-BE49-F238E27FC236}">
                <a16:creationId xmlns:a16="http://schemas.microsoft.com/office/drawing/2014/main" id="{8DC36335-78B3-714A-B20A-0EDFA6349C79}"/>
              </a:ext>
            </a:extLst>
          </p:cNvPr>
          <p:cNvSpPr>
            <a:spLocks noGrp="1"/>
          </p:cNvSpPr>
          <p:nvPr>
            <p:ph idx="1"/>
          </p:nvPr>
        </p:nvSpPr>
        <p:spPr/>
        <p:txBody>
          <a:bodyPr>
            <a:normAutofit/>
          </a:bodyPr>
          <a:lstStyle/>
          <a:p>
            <a:r>
              <a:rPr lang="en-GB" dirty="0">
                <a:solidFill>
                  <a:schemeClr val="bg1"/>
                </a:solidFill>
              </a:rPr>
              <a:t>RabbitMQ</a:t>
            </a:r>
          </a:p>
          <a:p>
            <a:r>
              <a:rPr lang="en-GB" dirty="0" err="1">
                <a:solidFill>
                  <a:schemeClr val="bg1"/>
                </a:solidFill>
              </a:rPr>
              <a:t>AtiveMQ</a:t>
            </a:r>
            <a:endParaRPr lang="en-GB" dirty="0">
              <a:solidFill>
                <a:schemeClr val="bg1"/>
              </a:solidFill>
            </a:endParaRPr>
          </a:p>
          <a:p>
            <a:r>
              <a:rPr lang="en-GB" dirty="0">
                <a:solidFill>
                  <a:schemeClr val="bg1"/>
                </a:solidFill>
              </a:rPr>
              <a:t>NATS</a:t>
            </a:r>
          </a:p>
          <a:p>
            <a:r>
              <a:rPr lang="en-GB" dirty="0">
                <a:solidFill>
                  <a:schemeClr val="bg1"/>
                </a:solidFill>
              </a:rPr>
              <a:t>Redis</a:t>
            </a:r>
          </a:p>
          <a:p>
            <a:r>
              <a:rPr lang="en-GB" dirty="0">
                <a:solidFill>
                  <a:schemeClr val="bg1"/>
                </a:solidFill>
              </a:rPr>
              <a:t>Amazon SQS / Azure Service Bus / GCE Pub/Sub</a:t>
            </a:r>
          </a:p>
        </p:txBody>
      </p:sp>
    </p:spTree>
    <p:extLst>
      <p:ext uri="{BB962C8B-B14F-4D97-AF65-F5344CB8AC3E}">
        <p14:creationId xmlns:p14="http://schemas.microsoft.com/office/powerpoint/2010/main" val="1193856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a:xfrm>
            <a:off x="838200" y="30804"/>
            <a:ext cx="10515600" cy="703654"/>
          </a:xfrm>
        </p:spPr>
        <p:txBody>
          <a:bodyPr/>
          <a:lstStyle/>
          <a:p>
            <a:pPr>
              <a:buClr>
                <a:schemeClr val="accent1"/>
              </a:buClr>
            </a:pPr>
            <a:r>
              <a:rPr lang="en-GB" dirty="0">
                <a:solidFill>
                  <a:schemeClr val="bg1"/>
                </a:solidFill>
              </a:rPr>
              <a:t>RabbitMQ vs Kafka</a:t>
            </a:r>
          </a:p>
        </p:txBody>
      </p:sp>
      <p:pic>
        <p:nvPicPr>
          <p:cNvPr id="3" name="Content Placeholder 2" descr="Table&#10;&#10;Description automatically generated">
            <a:extLst>
              <a:ext uri="{FF2B5EF4-FFF2-40B4-BE49-F238E27FC236}">
                <a16:creationId xmlns:a16="http://schemas.microsoft.com/office/drawing/2014/main" id="{38A7257D-DC3F-2542-B255-E700569E3891}"/>
              </a:ext>
            </a:extLst>
          </p:cNvPr>
          <p:cNvPicPr>
            <a:picLocks noGrp="1" noChangeAspect="1"/>
          </p:cNvPicPr>
          <p:nvPr>
            <p:ph idx="1"/>
          </p:nvPr>
        </p:nvPicPr>
        <p:blipFill>
          <a:blip r:embed="rId2"/>
          <a:stretch>
            <a:fillRect/>
          </a:stretch>
        </p:blipFill>
        <p:spPr>
          <a:xfrm>
            <a:off x="2299684" y="707747"/>
            <a:ext cx="7592630" cy="5442505"/>
          </a:xfrm>
        </p:spPr>
      </p:pic>
      <p:sp>
        <p:nvSpPr>
          <p:cNvPr id="4" name="TextBox 3">
            <a:extLst>
              <a:ext uri="{FF2B5EF4-FFF2-40B4-BE49-F238E27FC236}">
                <a16:creationId xmlns:a16="http://schemas.microsoft.com/office/drawing/2014/main" id="{677A8759-630F-D541-8F29-FE0004B53B26}"/>
              </a:ext>
            </a:extLst>
          </p:cNvPr>
          <p:cNvSpPr txBox="1"/>
          <p:nvPr/>
        </p:nvSpPr>
        <p:spPr>
          <a:xfrm>
            <a:off x="1345083" y="6311900"/>
            <a:ext cx="9501832" cy="369332"/>
          </a:xfrm>
          <a:prstGeom prst="rect">
            <a:avLst/>
          </a:prstGeom>
          <a:noFill/>
        </p:spPr>
        <p:txBody>
          <a:bodyPr wrap="none" rtlCol="0">
            <a:spAutoFit/>
          </a:bodyPr>
          <a:lstStyle/>
          <a:p>
            <a:r>
              <a:rPr lang="en-GB" dirty="0">
                <a:solidFill>
                  <a:schemeClr val="bg1"/>
                </a:solidFill>
              </a:rPr>
              <a:t>Source: https://</a:t>
            </a:r>
            <a:r>
              <a:rPr lang="en-GB" dirty="0" err="1">
                <a:solidFill>
                  <a:schemeClr val="bg1"/>
                </a:solidFill>
              </a:rPr>
              <a:t>www.upsolver.com</a:t>
            </a:r>
            <a:r>
              <a:rPr lang="en-GB" dirty="0">
                <a:solidFill>
                  <a:schemeClr val="bg1"/>
                </a:solidFill>
              </a:rPr>
              <a:t>/blog/</a:t>
            </a:r>
            <a:r>
              <a:rPr lang="en-GB" dirty="0" err="1">
                <a:solidFill>
                  <a:schemeClr val="bg1"/>
                </a:solidFill>
              </a:rPr>
              <a:t>kafka</a:t>
            </a:r>
            <a:r>
              <a:rPr lang="en-GB" dirty="0">
                <a:solidFill>
                  <a:schemeClr val="bg1"/>
                </a:solidFill>
              </a:rPr>
              <a:t>-versus-</a:t>
            </a:r>
            <a:r>
              <a:rPr lang="en-GB" dirty="0" err="1">
                <a:solidFill>
                  <a:schemeClr val="bg1"/>
                </a:solidFill>
              </a:rPr>
              <a:t>rabbitmq</a:t>
            </a:r>
            <a:r>
              <a:rPr lang="en-GB" dirty="0">
                <a:solidFill>
                  <a:schemeClr val="bg1"/>
                </a:solidFill>
              </a:rPr>
              <a:t>-architecture-performance-use-case</a:t>
            </a:r>
          </a:p>
        </p:txBody>
      </p:sp>
    </p:spTree>
    <p:extLst>
      <p:ext uri="{BB962C8B-B14F-4D97-AF65-F5344CB8AC3E}">
        <p14:creationId xmlns:p14="http://schemas.microsoft.com/office/powerpoint/2010/main" val="222876561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pPr>
              <a:buClr>
                <a:schemeClr val="accent1"/>
              </a:buClr>
            </a:pPr>
            <a:r>
              <a:rPr lang="en-GB" dirty="0">
                <a:solidFill>
                  <a:schemeClr val="bg1"/>
                </a:solidFill>
              </a:rPr>
              <a:t>RabbitMQ</a:t>
            </a:r>
          </a:p>
        </p:txBody>
      </p:sp>
      <p:sp>
        <p:nvSpPr>
          <p:cNvPr id="8" name="Content Placeholder 7">
            <a:extLst>
              <a:ext uri="{FF2B5EF4-FFF2-40B4-BE49-F238E27FC236}">
                <a16:creationId xmlns:a16="http://schemas.microsoft.com/office/drawing/2014/main" id="{8DC36335-78B3-714A-B20A-0EDFA6349C79}"/>
              </a:ext>
            </a:extLst>
          </p:cNvPr>
          <p:cNvSpPr>
            <a:spLocks noGrp="1"/>
          </p:cNvSpPr>
          <p:nvPr>
            <p:ph idx="1"/>
          </p:nvPr>
        </p:nvSpPr>
        <p:spPr/>
        <p:txBody>
          <a:bodyPr>
            <a:normAutofit/>
          </a:bodyPr>
          <a:lstStyle/>
          <a:p>
            <a:r>
              <a:rPr lang="en-GB" sz="3200" dirty="0">
                <a:solidFill>
                  <a:schemeClr val="bg1"/>
                </a:solidFill>
              </a:rPr>
              <a:t>Scenarios that RabbitMQ can be used for:</a:t>
            </a:r>
          </a:p>
          <a:p>
            <a:pPr lvl="1"/>
            <a:r>
              <a:rPr lang="en-GB" sz="3200" dirty="0">
                <a:solidFill>
                  <a:schemeClr val="bg1"/>
                </a:solidFill>
              </a:rPr>
              <a:t>Applications that need to support legacy protocols, such as STOMP, MQTT, AMQP, 0-9-1.</a:t>
            </a:r>
          </a:p>
          <a:p>
            <a:pPr lvl="1"/>
            <a:r>
              <a:rPr lang="en-GB" sz="3200" dirty="0">
                <a:solidFill>
                  <a:schemeClr val="bg1"/>
                </a:solidFill>
              </a:rPr>
              <a:t>Granular control over consistency/set of guarantees on a per-message basis</a:t>
            </a:r>
          </a:p>
          <a:p>
            <a:pPr lvl="1"/>
            <a:r>
              <a:rPr lang="en-GB" sz="3200" dirty="0">
                <a:solidFill>
                  <a:schemeClr val="bg1"/>
                </a:solidFill>
              </a:rPr>
              <a:t>Complex routing to consumers – like priorities</a:t>
            </a:r>
          </a:p>
          <a:p>
            <a:pPr lvl="1"/>
            <a:r>
              <a:rPr lang="en-GB" sz="3200" dirty="0">
                <a:solidFill>
                  <a:schemeClr val="bg1"/>
                </a:solidFill>
              </a:rPr>
              <a:t>Applications that need a variety of publish/subscribe, point-to-point request/reply messaging capabilities.</a:t>
            </a:r>
          </a:p>
        </p:txBody>
      </p:sp>
    </p:spTree>
    <p:extLst>
      <p:ext uri="{BB962C8B-B14F-4D97-AF65-F5344CB8AC3E}">
        <p14:creationId xmlns:p14="http://schemas.microsoft.com/office/powerpoint/2010/main" val="1078952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pPr>
              <a:buClr>
                <a:schemeClr val="accent1"/>
              </a:buClr>
            </a:pPr>
            <a:r>
              <a:rPr lang="en-GB" dirty="0" err="1">
                <a:solidFill>
                  <a:schemeClr val="bg1"/>
                </a:solidFill>
              </a:rPr>
              <a:t>AtiveMQ</a:t>
            </a:r>
            <a:endParaRPr lang="en-GB" dirty="0">
              <a:solidFill>
                <a:schemeClr val="bg1"/>
              </a:solidFill>
            </a:endParaRPr>
          </a:p>
        </p:txBody>
      </p:sp>
      <p:sp>
        <p:nvSpPr>
          <p:cNvPr id="8" name="Content Placeholder 7">
            <a:extLst>
              <a:ext uri="{FF2B5EF4-FFF2-40B4-BE49-F238E27FC236}">
                <a16:creationId xmlns:a16="http://schemas.microsoft.com/office/drawing/2014/main" id="{8DC36335-78B3-714A-B20A-0EDFA6349C79}"/>
              </a:ext>
            </a:extLst>
          </p:cNvPr>
          <p:cNvSpPr>
            <a:spLocks noGrp="1"/>
          </p:cNvSpPr>
          <p:nvPr>
            <p:ph idx="1"/>
          </p:nvPr>
        </p:nvSpPr>
        <p:spPr/>
        <p:txBody>
          <a:bodyPr>
            <a:normAutofit/>
          </a:bodyPr>
          <a:lstStyle/>
          <a:p>
            <a:r>
              <a:rPr lang="en-GB" dirty="0">
                <a:solidFill>
                  <a:schemeClr val="bg1"/>
                </a:solidFill>
              </a:rPr>
              <a:t>JMS API implements a fundamental semantic difference between a queue (peer-to-peer) and topic(publish-subscribe) destinations. </a:t>
            </a:r>
          </a:p>
          <a:p>
            <a:r>
              <a:rPr lang="en-GB" dirty="0">
                <a:solidFill>
                  <a:schemeClr val="bg1"/>
                </a:solidFill>
              </a:rPr>
              <a:t>ActiveMQ provides optional durability - Storage is non required</a:t>
            </a:r>
          </a:p>
          <a:p>
            <a:r>
              <a:rPr lang="en-GB" dirty="0">
                <a:solidFill>
                  <a:schemeClr val="bg1"/>
                </a:solidFill>
              </a:rPr>
              <a:t>All messages are coming in one flow </a:t>
            </a:r>
          </a:p>
          <a:p>
            <a:r>
              <a:rPr lang="en-GB" dirty="0">
                <a:solidFill>
                  <a:schemeClr val="bg1"/>
                </a:solidFill>
              </a:rPr>
              <a:t>Messages are round-robin distributed between a unlimited number of consumers</a:t>
            </a:r>
          </a:p>
          <a:p>
            <a:r>
              <a:rPr lang="en-GB" dirty="0">
                <a:solidFill>
                  <a:schemeClr val="bg1"/>
                </a:solidFill>
              </a:rPr>
              <a:t>Storage is non required</a:t>
            </a:r>
          </a:p>
          <a:p>
            <a:r>
              <a:rPr lang="en-GB" dirty="0">
                <a:solidFill>
                  <a:schemeClr val="bg1"/>
                </a:solidFill>
              </a:rPr>
              <a:t>Besides native </a:t>
            </a:r>
            <a:r>
              <a:rPr lang="en-GB" dirty="0" err="1">
                <a:solidFill>
                  <a:schemeClr val="bg1"/>
                </a:solidFill>
              </a:rPr>
              <a:t>OpenWire</a:t>
            </a:r>
            <a:r>
              <a:rPr lang="en-GB" dirty="0">
                <a:solidFill>
                  <a:schemeClr val="bg1"/>
                </a:solidFill>
              </a:rPr>
              <a:t> it also supports AMQP, STOMP, MQTT, XMPP.</a:t>
            </a:r>
          </a:p>
        </p:txBody>
      </p:sp>
    </p:spTree>
    <p:extLst>
      <p:ext uri="{BB962C8B-B14F-4D97-AF65-F5344CB8AC3E}">
        <p14:creationId xmlns:p14="http://schemas.microsoft.com/office/powerpoint/2010/main" val="3540775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pPr>
              <a:buClr>
                <a:schemeClr val="accent1"/>
              </a:buClr>
            </a:pPr>
            <a:r>
              <a:rPr lang="en-GB" dirty="0">
                <a:solidFill>
                  <a:schemeClr val="bg1"/>
                </a:solidFill>
              </a:rPr>
              <a:t>NATS</a:t>
            </a:r>
          </a:p>
        </p:txBody>
      </p:sp>
      <p:sp>
        <p:nvSpPr>
          <p:cNvPr id="8" name="Content Placeholder 7">
            <a:extLst>
              <a:ext uri="{FF2B5EF4-FFF2-40B4-BE49-F238E27FC236}">
                <a16:creationId xmlns:a16="http://schemas.microsoft.com/office/drawing/2014/main" id="{8DC36335-78B3-714A-B20A-0EDFA6349C79}"/>
              </a:ext>
            </a:extLst>
          </p:cNvPr>
          <p:cNvSpPr>
            <a:spLocks noGrp="1"/>
          </p:cNvSpPr>
          <p:nvPr>
            <p:ph idx="1"/>
          </p:nvPr>
        </p:nvSpPr>
        <p:spPr/>
        <p:txBody>
          <a:bodyPr>
            <a:normAutofit/>
          </a:bodyPr>
          <a:lstStyle/>
          <a:p>
            <a:r>
              <a:rPr lang="en-GB" dirty="0">
                <a:solidFill>
                  <a:schemeClr val="bg1"/>
                </a:solidFill>
              </a:rPr>
              <a:t>NATS is lightweight pub-sub messaging platform</a:t>
            </a:r>
          </a:p>
          <a:p>
            <a:r>
              <a:rPr lang="en-GB" dirty="0">
                <a:solidFill>
                  <a:schemeClr val="bg1"/>
                </a:solidFill>
              </a:rPr>
              <a:t>NATS implements what is commonly referred to as </a:t>
            </a:r>
            <a:r>
              <a:rPr lang="en-GB" b="1" dirty="0">
                <a:solidFill>
                  <a:schemeClr val="bg1"/>
                </a:solidFill>
              </a:rPr>
              <a:t>at-most-once delivery</a:t>
            </a:r>
          </a:p>
          <a:p>
            <a:r>
              <a:rPr lang="en-GB" dirty="0">
                <a:solidFill>
                  <a:schemeClr val="bg1"/>
                </a:solidFill>
              </a:rPr>
              <a:t>if a subscriber drops out, it will not receive messages</a:t>
            </a:r>
          </a:p>
          <a:p>
            <a:r>
              <a:rPr lang="en-GB" dirty="0">
                <a:solidFill>
                  <a:schemeClr val="bg1"/>
                </a:solidFill>
              </a:rPr>
              <a:t>NATS platform is a simple pub-sub transport system that offers only TCP-grade reliability</a:t>
            </a:r>
          </a:p>
          <a:p>
            <a:r>
              <a:rPr lang="en-GB" dirty="0">
                <a:solidFill>
                  <a:schemeClr val="bg1"/>
                </a:solidFill>
              </a:rPr>
              <a:t>Usually it’s faster</a:t>
            </a:r>
          </a:p>
          <a:p>
            <a:r>
              <a:rPr lang="en-GB" dirty="0">
                <a:solidFill>
                  <a:schemeClr val="bg1"/>
                </a:solidFill>
              </a:rPr>
              <a:t>NATS cluster is much simpler to operate</a:t>
            </a:r>
          </a:p>
        </p:txBody>
      </p:sp>
    </p:spTree>
    <p:extLst>
      <p:ext uri="{BB962C8B-B14F-4D97-AF65-F5344CB8AC3E}">
        <p14:creationId xmlns:p14="http://schemas.microsoft.com/office/powerpoint/2010/main" val="3786422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pPr>
              <a:buClr>
                <a:schemeClr val="accent1"/>
              </a:buClr>
            </a:pPr>
            <a:r>
              <a:rPr lang="en-GB" dirty="0">
                <a:solidFill>
                  <a:schemeClr val="bg1"/>
                </a:solidFill>
              </a:rPr>
              <a:t>Redis pub-sub</a:t>
            </a:r>
          </a:p>
        </p:txBody>
      </p:sp>
      <p:sp>
        <p:nvSpPr>
          <p:cNvPr id="8" name="Content Placeholder 7">
            <a:extLst>
              <a:ext uri="{FF2B5EF4-FFF2-40B4-BE49-F238E27FC236}">
                <a16:creationId xmlns:a16="http://schemas.microsoft.com/office/drawing/2014/main" id="{8DC36335-78B3-714A-B20A-0EDFA6349C79}"/>
              </a:ext>
            </a:extLst>
          </p:cNvPr>
          <p:cNvSpPr>
            <a:spLocks noGrp="1"/>
          </p:cNvSpPr>
          <p:nvPr>
            <p:ph idx="1"/>
          </p:nvPr>
        </p:nvSpPr>
        <p:spPr/>
        <p:txBody>
          <a:bodyPr>
            <a:normAutofit/>
          </a:bodyPr>
          <a:lstStyle/>
          <a:p>
            <a:r>
              <a:rPr lang="en-GB" b="1" dirty="0">
                <a:solidFill>
                  <a:schemeClr val="bg1"/>
                </a:solidFill>
              </a:rPr>
              <a:t>Redis</a:t>
            </a:r>
            <a:r>
              <a:rPr lang="en-GB" dirty="0">
                <a:solidFill>
                  <a:schemeClr val="bg1"/>
                </a:solidFill>
              </a:rPr>
              <a:t> supports </a:t>
            </a:r>
            <a:r>
              <a:rPr lang="en-GB" b="1" dirty="0">
                <a:solidFill>
                  <a:schemeClr val="bg1"/>
                </a:solidFill>
              </a:rPr>
              <a:t>push-based</a:t>
            </a:r>
            <a:r>
              <a:rPr lang="en-GB" dirty="0">
                <a:solidFill>
                  <a:schemeClr val="bg1"/>
                </a:solidFill>
              </a:rPr>
              <a:t> delivery of messages</a:t>
            </a:r>
          </a:p>
          <a:p>
            <a:r>
              <a:rPr lang="en-GB" dirty="0">
                <a:solidFill>
                  <a:schemeClr val="bg1"/>
                </a:solidFill>
              </a:rPr>
              <a:t>every message pushed to Redis will be delivered automatically to all the subscribers</a:t>
            </a:r>
          </a:p>
          <a:p>
            <a:r>
              <a:rPr lang="en-GB" b="1" dirty="0">
                <a:solidFill>
                  <a:schemeClr val="bg1"/>
                </a:solidFill>
              </a:rPr>
              <a:t>Redis</a:t>
            </a:r>
            <a:r>
              <a:rPr lang="en-GB" dirty="0">
                <a:solidFill>
                  <a:schemeClr val="bg1"/>
                </a:solidFill>
              </a:rPr>
              <a:t> does not store messages instead</a:t>
            </a:r>
          </a:p>
          <a:p>
            <a:r>
              <a:rPr lang="en-GB" dirty="0">
                <a:solidFill>
                  <a:schemeClr val="bg1"/>
                </a:solidFill>
              </a:rPr>
              <a:t>Redis is used usually If you want a fire-and-forget kind of system</a:t>
            </a:r>
          </a:p>
        </p:txBody>
      </p:sp>
    </p:spTree>
    <p:extLst>
      <p:ext uri="{BB962C8B-B14F-4D97-AF65-F5344CB8AC3E}">
        <p14:creationId xmlns:p14="http://schemas.microsoft.com/office/powerpoint/2010/main" val="1952471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normAutofit/>
          </a:bodyPr>
          <a:lstStyle/>
          <a:p>
            <a:pPr>
              <a:buClr>
                <a:schemeClr val="accent1"/>
              </a:buClr>
            </a:pPr>
            <a:r>
              <a:rPr lang="en-GB" dirty="0">
                <a:solidFill>
                  <a:schemeClr val="bg1"/>
                </a:solidFill>
              </a:rPr>
              <a:t>Amazon SQS / Azure Service Bus / GCE Pub/Sub</a:t>
            </a:r>
          </a:p>
        </p:txBody>
      </p:sp>
      <p:sp>
        <p:nvSpPr>
          <p:cNvPr id="8" name="Content Placeholder 7">
            <a:extLst>
              <a:ext uri="{FF2B5EF4-FFF2-40B4-BE49-F238E27FC236}">
                <a16:creationId xmlns:a16="http://schemas.microsoft.com/office/drawing/2014/main" id="{8DC36335-78B3-714A-B20A-0EDFA6349C79}"/>
              </a:ext>
            </a:extLst>
          </p:cNvPr>
          <p:cNvSpPr>
            <a:spLocks noGrp="1"/>
          </p:cNvSpPr>
          <p:nvPr>
            <p:ph idx="1"/>
          </p:nvPr>
        </p:nvSpPr>
        <p:spPr/>
        <p:txBody>
          <a:bodyPr>
            <a:normAutofit/>
          </a:bodyPr>
          <a:lstStyle/>
          <a:p>
            <a:r>
              <a:rPr lang="en-GB" dirty="0">
                <a:solidFill>
                  <a:schemeClr val="bg1"/>
                </a:solidFill>
              </a:rPr>
              <a:t>All of them in SaaS model</a:t>
            </a:r>
          </a:p>
          <a:p>
            <a:r>
              <a:rPr lang="en-GB" dirty="0">
                <a:solidFill>
                  <a:schemeClr val="bg1"/>
                </a:solidFill>
              </a:rPr>
              <a:t>No hosting available outside of AWS/Google/Azure</a:t>
            </a:r>
          </a:p>
          <a:p>
            <a:r>
              <a:rPr lang="en-GB" dirty="0">
                <a:solidFill>
                  <a:schemeClr val="bg1"/>
                </a:solidFill>
              </a:rPr>
              <a:t>Contains messages limits</a:t>
            </a:r>
          </a:p>
          <a:p>
            <a:r>
              <a:rPr lang="en-GB" dirty="0">
                <a:solidFill>
                  <a:schemeClr val="bg1"/>
                </a:solidFill>
              </a:rPr>
              <a:t>Shines in ecosystem</a:t>
            </a:r>
          </a:p>
          <a:p>
            <a:endParaRPr lang="en-GB" dirty="0">
              <a:solidFill>
                <a:schemeClr val="bg1"/>
              </a:solidFill>
            </a:endParaRPr>
          </a:p>
          <a:p>
            <a:endParaRPr lang="en-GB" dirty="0">
              <a:solidFill>
                <a:schemeClr val="bg1"/>
              </a:solidFill>
            </a:endParaRPr>
          </a:p>
        </p:txBody>
      </p:sp>
    </p:spTree>
    <p:extLst>
      <p:ext uri="{BB962C8B-B14F-4D97-AF65-F5344CB8AC3E}">
        <p14:creationId xmlns:p14="http://schemas.microsoft.com/office/powerpoint/2010/main" val="2287152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pPr>
              <a:buClr>
                <a:schemeClr val="accent1"/>
              </a:buClr>
            </a:pPr>
            <a:r>
              <a:rPr lang="en-US" dirty="0">
                <a:solidFill>
                  <a:schemeClr val="bg1"/>
                </a:solidFill>
              </a:rPr>
              <a:t>Alternatives to Apache Kafka - </a:t>
            </a:r>
            <a:r>
              <a:rPr lang="en-GB" dirty="0">
                <a:solidFill>
                  <a:schemeClr val="bg1"/>
                </a:solidFill>
              </a:rPr>
              <a:t>As Messaging Platform</a:t>
            </a:r>
          </a:p>
        </p:txBody>
      </p:sp>
      <p:sp>
        <p:nvSpPr>
          <p:cNvPr id="8" name="Content Placeholder 7">
            <a:extLst>
              <a:ext uri="{FF2B5EF4-FFF2-40B4-BE49-F238E27FC236}">
                <a16:creationId xmlns:a16="http://schemas.microsoft.com/office/drawing/2014/main" id="{8DC36335-78B3-714A-B20A-0EDFA6349C79}"/>
              </a:ext>
            </a:extLst>
          </p:cNvPr>
          <p:cNvSpPr>
            <a:spLocks noGrp="1"/>
          </p:cNvSpPr>
          <p:nvPr>
            <p:ph idx="1"/>
          </p:nvPr>
        </p:nvSpPr>
        <p:spPr/>
        <p:txBody>
          <a:bodyPr>
            <a:normAutofit/>
          </a:bodyPr>
          <a:lstStyle/>
          <a:p>
            <a:r>
              <a:rPr lang="en-GB" dirty="0">
                <a:solidFill>
                  <a:schemeClr val="bg1"/>
                </a:solidFill>
              </a:rPr>
              <a:t>Apache Spark</a:t>
            </a:r>
          </a:p>
          <a:p>
            <a:r>
              <a:rPr lang="en-GB" dirty="0">
                <a:solidFill>
                  <a:schemeClr val="bg1"/>
                </a:solidFill>
              </a:rPr>
              <a:t>Apache Storm</a:t>
            </a:r>
          </a:p>
          <a:p>
            <a:r>
              <a:rPr lang="en-GB" dirty="0">
                <a:solidFill>
                  <a:schemeClr val="bg1"/>
                </a:solidFill>
              </a:rPr>
              <a:t>Apache Flume</a:t>
            </a:r>
          </a:p>
        </p:txBody>
      </p:sp>
    </p:spTree>
    <p:extLst>
      <p:ext uri="{BB962C8B-B14F-4D97-AF65-F5344CB8AC3E}">
        <p14:creationId xmlns:p14="http://schemas.microsoft.com/office/powerpoint/2010/main" val="2741500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en-GB" dirty="0">
                <a:solidFill>
                  <a:schemeClr val="bg1"/>
                </a:solidFill>
              </a:rPr>
              <a:t>Apache Spark</a:t>
            </a:r>
          </a:p>
        </p:txBody>
      </p:sp>
      <p:sp>
        <p:nvSpPr>
          <p:cNvPr id="8" name="Content Placeholder 7">
            <a:extLst>
              <a:ext uri="{FF2B5EF4-FFF2-40B4-BE49-F238E27FC236}">
                <a16:creationId xmlns:a16="http://schemas.microsoft.com/office/drawing/2014/main" id="{8DC36335-78B3-714A-B20A-0EDFA6349C79}"/>
              </a:ext>
            </a:extLst>
          </p:cNvPr>
          <p:cNvSpPr>
            <a:spLocks noGrp="1"/>
          </p:cNvSpPr>
          <p:nvPr>
            <p:ph idx="1"/>
          </p:nvPr>
        </p:nvSpPr>
        <p:spPr/>
        <p:txBody>
          <a:bodyPr>
            <a:normAutofit/>
          </a:bodyPr>
          <a:lstStyle/>
          <a:p>
            <a:r>
              <a:rPr lang="en-GB" dirty="0">
                <a:solidFill>
                  <a:schemeClr val="bg1"/>
                </a:solidFill>
              </a:rPr>
              <a:t>Usually it’s Kafka Streams vs Apache Spark Streaming</a:t>
            </a:r>
          </a:p>
          <a:p>
            <a:r>
              <a:rPr lang="en-GB" dirty="0">
                <a:solidFill>
                  <a:schemeClr val="bg1"/>
                </a:solidFill>
              </a:rPr>
              <a:t>We cannot use Apache Spark as messaging system</a:t>
            </a:r>
          </a:p>
          <a:p>
            <a:endParaRPr lang="en-GB" dirty="0">
              <a:solidFill>
                <a:schemeClr val="bg1"/>
              </a:solidFill>
            </a:endParaRPr>
          </a:p>
          <a:p>
            <a:endParaRPr lang="en-GB" dirty="0">
              <a:solidFill>
                <a:schemeClr val="bg1"/>
              </a:solidFill>
            </a:endParaRPr>
          </a:p>
          <a:p>
            <a:endParaRPr lang="en-GB" dirty="0">
              <a:solidFill>
                <a:schemeClr val="bg1"/>
              </a:solidFill>
            </a:endParaRPr>
          </a:p>
        </p:txBody>
      </p:sp>
    </p:spTree>
    <p:extLst>
      <p:ext uri="{BB962C8B-B14F-4D97-AF65-F5344CB8AC3E}">
        <p14:creationId xmlns:p14="http://schemas.microsoft.com/office/powerpoint/2010/main" val="1378907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Content Placeholder 2" descr="Graphical user interface, text, application&#10;&#10;Description automatically generated">
            <a:extLst>
              <a:ext uri="{FF2B5EF4-FFF2-40B4-BE49-F238E27FC236}">
                <a16:creationId xmlns:a16="http://schemas.microsoft.com/office/drawing/2014/main" id="{820F83ED-F532-4640-98B3-20996AF67818}"/>
              </a:ext>
            </a:extLst>
          </p:cNvPr>
          <p:cNvPicPr>
            <a:picLocks noGrp="1" noChangeAspect="1"/>
          </p:cNvPicPr>
          <p:nvPr>
            <p:ph idx="1"/>
          </p:nvPr>
        </p:nvPicPr>
        <p:blipFill>
          <a:blip r:embed="rId2"/>
          <a:stretch>
            <a:fillRect/>
          </a:stretch>
        </p:blipFill>
        <p:spPr>
          <a:xfrm>
            <a:off x="840275" y="643466"/>
            <a:ext cx="10511450" cy="5571067"/>
          </a:xfrm>
          <a:prstGeom prst="rect">
            <a:avLst/>
          </a:prstGeom>
        </p:spPr>
      </p:pic>
      <p:sp>
        <p:nvSpPr>
          <p:cNvPr id="4" name="TextBox 3">
            <a:extLst>
              <a:ext uri="{FF2B5EF4-FFF2-40B4-BE49-F238E27FC236}">
                <a16:creationId xmlns:a16="http://schemas.microsoft.com/office/drawing/2014/main" id="{0075414D-20C2-0647-BFBE-D0F2759902AA}"/>
              </a:ext>
            </a:extLst>
          </p:cNvPr>
          <p:cNvSpPr txBox="1"/>
          <p:nvPr/>
        </p:nvSpPr>
        <p:spPr>
          <a:xfrm>
            <a:off x="938151" y="6424551"/>
            <a:ext cx="6789166" cy="369332"/>
          </a:xfrm>
          <a:prstGeom prst="rect">
            <a:avLst/>
          </a:prstGeom>
          <a:noFill/>
        </p:spPr>
        <p:txBody>
          <a:bodyPr wrap="none" rtlCol="0">
            <a:spAutoFit/>
          </a:bodyPr>
          <a:lstStyle/>
          <a:p>
            <a:r>
              <a:rPr lang="en-GB" dirty="0"/>
              <a:t>Source: https://</a:t>
            </a:r>
            <a:r>
              <a:rPr lang="en-GB" dirty="0" err="1"/>
              <a:t>www.knowledgehut.com</a:t>
            </a:r>
            <a:r>
              <a:rPr lang="en-GB" dirty="0"/>
              <a:t>/blog/big-data/</a:t>
            </a:r>
            <a:r>
              <a:rPr lang="en-GB" dirty="0" err="1"/>
              <a:t>kafka</a:t>
            </a:r>
            <a:r>
              <a:rPr lang="en-GB" dirty="0"/>
              <a:t>-vs-spark</a:t>
            </a:r>
          </a:p>
        </p:txBody>
      </p:sp>
    </p:spTree>
    <p:extLst>
      <p:ext uri="{BB962C8B-B14F-4D97-AF65-F5344CB8AC3E}">
        <p14:creationId xmlns:p14="http://schemas.microsoft.com/office/powerpoint/2010/main" val="27393317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9C83DE-E8AE-C64D-B42B-49F505F8D636}"/>
              </a:ext>
            </a:extLst>
          </p:cNvPr>
          <p:cNvSpPr>
            <a:spLocks noGrp="1"/>
          </p:cNvSpPr>
          <p:nvPr>
            <p:ph idx="1"/>
          </p:nvPr>
        </p:nvSpPr>
        <p:spPr>
          <a:xfrm>
            <a:off x="775446" y="1690688"/>
            <a:ext cx="10681448" cy="4802187"/>
          </a:xfrm>
        </p:spPr>
        <p:txBody>
          <a:bodyPr>
            <a:normAutofit fontScale="92500" lnSpcReduction="10000"/>
          </a:bodyPr>
          <a:lstStyle/>
          <a:p>
            <a:pPr>
              <a:buClr>
                <a:schemeClr val="accent1"/>
              </a:buClr>
            </a:pPr>
            <a:r>
              <a:rPr lang="en-GB" sz="3200" dirty="0">
                <a:solidFill>
                  <a:schemeClr val="bg1"/>
                </a:solidFill>
              </a:rPr>
              <a:t>Think about problem which you would like to solve with Kafka</a:t>
            </a:r>
          </a:p>
          <a:p>
            <a:pPr>
              <a:buClr>
                <a:schemeClr val="accent1"/>
              </a:buClr>
            </a:pPr>
            <a:r>
              <a:rPr lang="en-GB" sz="3200" dirty="0">
                <a:solidFill>
                  <a:schemeClr val="bg1"/>
                </a:solidFill>
              </a:rPr>
              <a:t>Write it down</a:t>
            </a:r>
          </a:p>
          <a:p>
            <a:pPr>
              <a:buClr>
                <a:schemeClr val="accent1"/>
              </a:buClr>
            </a:pPr>
            <a:r>
              <a:rPr lang="en-GB" sz="3200" dirty="0">
                <a:solidFill>
                  <a:schemeClr val="bg1"/>
                </a:solidFill>
              </a:rPr>
              <a:t>Write down requirements/context</a:t>
            </a:r>
          </a:p>
          <a:p>
            <a:pPr lvl="1">
              <a:buClr>
                <a:schemeClr val="accent1"/>
              </a:buClr>
            </a:pPr>
            <a:r>
              <a:rPr lang="en-GB" sz="2800" dirty="0">
                <a:solidFill>
                  <a:schemeClr val="bg1"/>
                </a:solidFill>
              </a:rPr>
              <a:t>Functional requirements</a:t>
            </a:r>
          </a:p>
          <a:p>
            <a:pPr lvl="1">
              <a:buClr>
                <a:schemeClr val="accent1"/>
              </a:buClr>
            </a:pPr>
            <a:r>
              <a:rPr lang="en-GB" sz="2800" dirty="0">
                <a:solidFill>
                  <a:schemeClr val="bg1"/>
                </a:solidFill>
              </a:rPr>
              <a:t>Non-functional requirements</a:t>
            </a:r>
          </a:p>
          <a:p>
            <a:pPr lvl="1">
              <a:buClr>
                <a:schemeClr val="accent1"/>
              </a:buClr>
            </a:pPr>
            <a:r>
              <a:rPr lang="en-GB" sz="2800" dirty="0">
                <a:solidFill>
                  <a:schemeClr val="bg1"/>
                </a:solidFill>
              </a:rPr>
              <a:t>Constraints?</a:t>
            </a:r>
          </a:p>
          <a:p>
            <a:pPr lvl="2">
              <a:buClr>
                <a:schemeClr val="accent1"/>
              </a:buClr>
            </a:pPr>
            <a:r>
              <a:rPr lang="en-GB" sz="2400" dirty="0">
                <a:solidFill>
                  <a:schemeClr val="bg1"/>
                </a:solidFill>
              </a:rPr>
              <a:t>Time</a:t>
            </a:r>
          </a:p>
          <a:p>
            <a:pPr lvl="2">
              <a:buClr>
                <a:schemeClr val="accent1"/>
              </a:buClr>
            </a:pPr>
            <a:r>
              <a:rPr lang="en-GB" sz="2400" dirty="0">
                <a:solidFill>
                  <a:schemeClr val="bg1"/>
                </a:solidFill>
              </a:rPr>
              <a:t>Budget</a:t>
            </a:r>
          </a:p>
          <a:p>
            <a:pPr lvl="2">
              <a:buClr>
                <a:schemeClr val="accent1"/>
              </a:buClr>
            </a:pPr>
            <a:r>
              <a:rPr lang="en-GB" sz="2400" dirty="0">
                <a:solidFill>
                  <a:schemeClr val="bg1"/>
                </a:solidFill>
              </a:rPr>
              <a:t>Technology/Tools</a:t>
            </a:r>
          </a:p>
          <a:p>
            <a:pPr lvl="2">
              <a:buClr>
                <a:schemeClr val="accent1"/>
              </a:buClr>
            </a:pPr>
            <a:r>
              <a:rPr lang="en-GB" sz="2400" dirty="0">
                <a:solidFill>
                  <a:schemeClr val="bg1"/>
                </a:solidFill>
              </a:rPr>
              <a:t>Organisational/People</a:t>
            </a:r>
          </a:p>
          <a:p>
            <a:pPr>
              <a:buClr>
                <a:schemeClr val="accent1"/>
              </a:buClr>
            </a:pPr>
            <a:r>
              <a:rPr lang="en-GB" sz="3200" dirty="0">
                <a:solidFill>
                  <a:schemeClr val="bg1"/>
                </a:solidFill>
              </a:rPr>
              <a:t>Send it to me  - mail/zoom – </a:t>
            </a:r>
            <a:r>
              <a:rPr lang="en-GB" sz="3200" dirty="0" err="1">
                <a:solidFill>
                  <a:schemeClr val="bg1"/>
                </a:solidFill>
              </a:rPr>
              <a:t>dyminski@gmail.com</a:t>
            </a:r>
            <a:endParaRPr lang="en-GB" sz="3200" dirty="0">
              <a:solidFill>
                <a:schemeClr val="bg1"/>
              </a:solidFill>
            </a:endParaRPr>
          </a:p>
          <a:p>
            <a:pPr>
              <a:buClr>
                <a:schemeClr val="accent1"/>
              </a:buClr>
            </a:pPr>
            <a:endParaRPr lang="en-GB" sz="3200" dirty="0">
              <a:solidFill>
                <a:schemeClr val="bg1"/>
              </a:solidFill>
            </a:endParaRPr>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en-US" dirty="0">
                <a:solidFill>
                  <a:schemeClr val="bg1"/>
                </a:solidFill>
              </a:rPr>
              <a:t>Exercise</a:t>
            </a:r>
            <a:endParaRPr lang="pl-PL" dirty="0">
              <a:solidFill>
                <a:schemeClr val="bg1"/>
              </a:solidFill>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4208111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en-GB" dirty="0">
                <a:solidFill>
                  <a:schemeClr val="bg1"/>
                </a:solidFill>
              </a:rPr>
              <a:t>Apache Flume</a:t>
            </a:r>
          </a:p>
        </p:txBody>
      </p:sp>
      <p:sp>
        <p:nvSpPr>
          <p:cNvPr id="8" name="Content Placeholder 7">
            <a:extLst>
              <a:ext uri="{FF2B5EF4-FFF2-40B4-BE49-F238E27FC236}">
                <a16:creationId xmlns:a16="http://schemas.microsoft.com/office/drawing/2014/main" id="{8DC36335-78B3-714A-B20A-0EDFA6349C79}"/>
              </a:ext>
            </a:extLst>
          </p:cNvPr>
          <p:cNvSpPr>
            <a:spLocks noGrp="1"/>
          </p:cNvSpPr>
          <p:nvPr>
            <p:ph idx="1"/>
          </p:nvPr>
        </p:nvSpPr>
        <p:spPr/>
        <p:txBody>
          <a:bodyPr>
            <a:normAutofit/>
          </a:bodyPr>
          <a:lstStyle/>
          <a:p>
            <a:r>
              <a:rPr lang="en-GB" dirty="0">
                <a:solidFill>
                  <a:schemeClr val="bg1"/>
                </a:solidFill>
              </a:rPr>
              <a:t>Again it’s Kafka Streams vs Apache Flume</a:t>
            </a:r>
          </a:p>
          <a:p>
            <a:r>
              <a:rPr lang="en-GB" dirty="0">
                <a:solidFill>
                  <a:schemeClr val="bg1"/>
                </a:solidFill>
              </a:rPr>
              <a:t>We cannot use Apache Flume as messaging system</a:t>
            </a:r>
          </a:p>
          <a:p>
            <a:r>
              <a:rPr lang="en-GB" dirty="0">
                <a:solidFill>
                  <a:schemeClr val="bg1"/>
                </a:solidFill>
              </a:rPr>
              <a:t>It is basically working as a push model</a:t>
            </a:r>
          </a:p>
          <a:p>
            <a:r>
              <a:rPr lang="en-GB" dirty="0">
                <a:solidFill>
                  <a:schemeClr val="bg1"/>
                </a:solidFill>
              </a:rPr>
              <a:t>It is specially designed for Hadoop.</a:t>
            </a:r>
          </a:p>
          <a:p>
            <a:r>
              <a:rPr lang="en-GB" dirty="0">
                <a:solidFill>
                  <a:schemeClr val="bg1"/>
                </a:solidFill>
              </a:rPr>
              <a:t>Common use-case: collect log data from distributed web servers.</a:t>
            </a:r>
          </a:p>
          <a:p>
            <a:endParaRPr lang="en-GB" dirty="0">
              <a:solidFill>
                <a:schemeClr val="bg1"/>
              </a:solidFill>
            </a:endParaRPr>
          </a:p>
          <a:p>
            <a:endParaRPr lang="en-GB" dirty="0">
              <a:solidFill>
                <a:schemeClr val="bg1"/>
              </a:solidFill>
            </a:endParaRPr>
          </a:p>
          <a:p>
            <a:pPr lvl="1"/>
            <a:endParaRPr lang="en-GB" dirty="0">
              <a:solidFill>
                <a:schemeClr val="bg1"/>
              </a:solidFill>
            </a:endParaRPr>
          </a:p>
        </p:txBody>
      </p:sp>
    </p:spTree>
    <p:extLst>
      <p:ext uri="{BB962C8B-B14F-4D97-AF65-F5344CB8AC3E}">
        <p14:creationId xmlns:p14="http://schemas.microsoft.com/office/powerpoint/2010/main" val="3745428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en-GB" dirty="0">
                <a:solidFill>
                  <a:schemeClr val="bg1"/>
                </a:solidFill>
              </a:rPr>
              <a:t>Apache Storm</a:t>
            </a:r>
          </a:p>
        </p:txBody>
      </p:sp>
      <p:sp>
        <p:nvSpPr>
          <p:cNvPr id="8" name="Content Placeholder 7">
            <a:extLst>
              <a:ext uri="{FF2B5EF4-FFF2-40B4-BE49-F238E27FC236}">
                <a16:creationId xmlns:a16="http://schemas.microsoft.com/office/drawing/2014/main" id="{8DC36335-78B3-714A-B20A-0EDFA6349C79}"/>
              </a:ext>
            </a:extLst>
          </p:cNvPr>
          <p:cNvSpPr>
            <a:spLocks noGrp="1"/>
          </p:cNvSpPr>
          <p:nvPr>
            <p:ph idx="1"/>
          </p:nvPr>
        </p:nvSpPr>
        <p:spPr/>
        <p:txBody>
          <a:bodyPr>
            <a:normAutofit/>
          </a:bodyPr>
          <a:lstStyle/>
          <a:p>
            <a:r>
              <a:rPr lang="en-GB" dirty="0">
                <a:solidFill>
                  <a:schemeClr val="bg1"/>
                </a:solidFill>
              </a:rPr>
              <a:t>Storm works on a Real-time messaging</a:t>
            </a:r>
          </a:p>
          <a:p>
            <a:r>
              <a:rPr lang="en-GB" dirty="0">
                <a:solidFill>
                  <a:schemeClr val="bg1"/>
                </a:solidFill>
              </a:rPr>
              <a:t>Kafka can store its data on local filesystem while Apache Storm is just a data processing framework.</a:t>
            </a:r>
          </a:p>
          <a:p>
            <a:r>
              <a:rPr lang="en-GB" dirty="0">
                <a:solidFill>
                  <a:schemeClr val="bg1"/>
                </a:solidFill>
              </a:rPr>
              <a:t>Kafka is a real-time streaming unit while Storm works on the stream pulled from Kafka.</a:t>
            </a:r>
          </a:p>
        </p:txBody>
      </p:sp>
    </p:spTree>
    <p:extLst>
      <p:ext uri="{BB962C8B-B14F-4D97-AF65-F5344CB8AC3E}">
        <p14:creationId xmlns:p14="http://schemas.microsoft.com/office/powerpoint/2010/main" val="2167611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E20EB187-900F-4AF5-813B-101456D9F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8C739E4B-57CC-1A45-9F45-2F0920123D1C}"/>
              </a:ext>
            </a:extLst>
          </p:cNvPr>
          <p:cNvPicPr>
            <a:picLocks noChangeAspect="1"/>
          </p:cNvPicPr>
          <p:nvPr/>
        </p:nvPicPr>
        <p:blipFill rotWithShape="1">
          <a:blip r:embed="rId2">
            <a:alphaModFix amt="50000"/>
          </a:blip>
          <a:srcRect t="7823" b="7908"/>
          <a:stretch/>
        </p:blipFill>
        <p:spPr>
          <a:xfrm>
            <a:off x="20" y="1"/>
            <a:ext cx="12191980" cy="6857999"/>
          </a:xfrm>
          <a:prstGeom prst="rect">
            <a:avLst/>
          </a:prstGeom>
        </p:spPr>
      </p:pic>
      <p:sp>
        <p:nvSpPr>
          <p:cNvPr id="7" name="Title 4">
            <a:extLst>
              <a:ext uri="{FF2B5EF4-FFF2-40B4-BE49-F238E27FC236}">
                <a16:creationId xmlns:a16="http://schemas.microsoft.com/office/drawing/2014/main" id="{40435B20-E271-244A-8E6B-E391F5408538}"/>
              </a:ext>
            </a:extLst>
          </p:cNvPr>
          <p:cNvSpPr>
            <a:spLocks noGrp="1"/>
          </p:cNvSpPr>
          <p:nvPr>
            <p:ph type="title"/>
          </p:nvPr>
        </p:nvSpPr>
        <p:spPr>
          <a:xfrm>
            <a:off x="4387349" y="1200152"/>
            <a:ext cx="6897171" cy="4457696"/>
          </a:xfrm>
        </p:spPr>
        <p:txBody>
          <a:bodyPr vert="horz" lIns="91440" tIns="45720" rIns="91440" bIns="45720" rtlCol="0" anchor="ctr">
            <a:normAutofit/>
          </a:bodyPr>
          <a:lstStyle/>
          <a:p>
            <a:r>
              <a:rPr lang="en-GB" sz="5400" dirty="0"/>
              <a:t>Kafka Design</a:t>
            </a:r>
          </a:p>
        </p:txBody>
      </p:sp>
      <p:cxnSp>
        <p:nvCxnSpPr>
          <p:cNvPr id="34" name="Straight Connector 33">
            <a:extLst>
              <a:ext uri="{FF2B5EF4-FFF2-40B4-BE49-F238E27FC236}">
                <a16:creationId xmlns:a16="http://schemas.microsoft.com/office/drawing/2014/main" id="{624D17C8-E9C2-48A4-AA36-D7048A6CCC4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5891" y="2286000"/>
            <a:ext cx="0" cy="228600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2413292"/>
      </p:ext>
    </p:extLst>
  </p:cSld>
  <p:clrMapOvr>
    <a:overrideClrMapping bg1="dk1" tx1="lt1" bg2="dk2" tx2="lt2" accent1="accent1" accent2="accent2" accent3="accent3" accent4="accent4" accent5="accent5" accent6="accent6" hlink="hlink" folHlink="folHlink"/>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pl-PL" dirty="0">
                <a:solidFill>
                  <a:schemeClr val="bg1"/>
                </a:solidFill>
              </a:rPr>
              <a:t>Design</a:t>
            </a:r>
          </a:p>
        </p:txBody>
      </p:sp>
      <p:sp>
        <p:nvSpPr>
          <p:cNvPr id="8" name="Content Placeholder 7">
            <a:extLst>
              <a:ext uri="{FF2B5EF4-FFF2-40B4-BE49-F238E27FC236}">
                <a16:creationId xmlns:a16="http://schemas.microsoft.com/office/drawing/2014/main" id="{8DC36335-78B3-714A-B20A-0EDFA6349C79}"/>
              </a:ext>
            </a:extLst>
          </p:cNvPr>
          <p:cNvSpPr>
            <a:spLocks noGrp="1"/>
          </p:cNvSpPr>
          <p:nvPr>
            <p:ph idx="1"/>
          </p:nvPr>
        </p:nvSpPr>
        <p:spPr/>
        <p:txBody>
          <a:bodyPr>
            <a:normAutofit fontScale="92500" lnSpcReduction="20000"/>
          </a:bodyPr>
          <a:lstStyle/>
          <a:p>
            <a:r>
              <a:rPr lang="en-GB" dirty="0">
                <a:solidFill>
                  <a:schemeClr val="bg1"/>
                </a:solidFill>
              </a:rPr>
              <a:t>Motivation</a:t>
            </a:r>
          </a:p>
          <a:p>
            <a:r>
              <a:rPr lang="en-GB" dirty="0">
                <a:solidFill>
                  <a:schemeClr val="bg1"/>
                </a:solidFill>
              </a:rPr>
              <a:t>Main concepts</a:t>
            </a:r>
          </a:p>
          <a:p>
            <a:r>
              <a:rPr lang="en-GB" dirty="0">
                <a:solidFill>
                  <a:schemeClr val="bg1"/>
                </a:solidFill>
              </a:rPr>
              <a:t>Persistence</a:t>
            </a:r>
          </a:p>
          <a:p>
            <a:r>
              <a:rPr lang="en-GB" dirty="0">
                <a:solidFill>
                  <a:schemeClr val="bg1"/>
                </a:solidFill>
              </a:rPr>
              <a:t>Performance</a:t>
            </a:r>
          </a:p>
          <a:p>
            <a:r>
              <a:rPr lang="en-GB" dirty="0">
                <a:solidFill>
                  <a:schemeClr val="bg1"/>
                </a:solidFill>
              </a:rPr>
              <a:t>The Producer</a:t>
            </a:r>
          </a:p>
          <a:p>
            <a:r>
              <a:rPr lang="en-GB" dirty="0">
                <a:solidFill>
                  <a:schemeClr val="bg1"/>
                </a:solidFill>
              </a:rPr>
              <a:t>The Consumer</a:t>
            </a:r>
          </a:p>
          <a:p>
            <a:r>
              <a:rPr lang="en-GB" dirty="0">
                <a:solidFill>
                  <a:schemeClr val="bg1"/>
                </a:solidFill>
              </a:rPr>
              <a:t>Message Delivery Semantics</a:t>
            </a:r>
          </a:p>
          <a:p>
            <a:r>
              <a:rPr lang="en-GB" dirty="0">
                <a:solidFill>
                  <a:schemeClr val="bg1"/>
                </a:solidFill>
              </a:rPr>
              <a:t>Replication</a:t>
            </a:r>
          </a:p>
          <a:p>
            <a:r>
              <a:rPr lang="en-GB" dirty="0">
                <a:solidFill>
                  <a:schemeClr val="bg1"/>
                </a:solidFill>
              </a:rPr>
              <a:t>Log compaction </a:t>
            </a:r>
          </a:p>
          <a:p>
            <a:r>
              <a:rPr lang="en-GB" dirty="0">
                <a:solidFill>
                  <a:schemeClr val="bg1"/>
                </a:solidFill>
              </a:rPr>
              <a:t>Quotas</a:t>
            </a:r>
          </a:p>
          <a:p>
            <a:endParaRPr lang="pl-PL" sz="2800" dirty="0">
              <a:solidFill>
                <a:schemeClr val="bg1"/>
              </a:solidFill>
            </a:endParaRPr>
          </a:p>
        </p:txBody>
      </p:sp>
    </p:spTree>
    <p:extLst>
      <p:ext uri="{BB962C8B-B14F-4D97-AF65-F5344CB8AC3E}">
        <p14:creationId xmlns:p14="http://schemas.microsoft.com/office/powerpoint/2010/main" val="2829361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8">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E20EB187-900F-4AF5-813B-101456D9F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8C739E4B-57CC-1A45-9F45-2F0920123D1C}"/>
              </a:ext>
            </a:extLst>
          </p:cNvPr>
          <p:cNvPicPr>
            <a:picLocks noChangeAspect="1"/>
          </p:cNvPicPr>
          <p:nvPr/>
        </p:nvPicPr>
        <p:blipFill rotWithShape="1">
          <a:blip r:embed="rId2">
            <a:alphaModFix amt="50000"/>
          </a:blip>
          <a:srcRect t="7823" b="7908"/>
          <a:stretch/>
        </p:blipFill>
        <p:spPr>
          <a:xfrm>
            <a:off x="20" y="1"/>
            <a:ext cx="12191980" cy="6857999"/>
          </a:xfrm>
          <a:prstGeom prst="rect">
            <a:avLst/>
          </a:prstGeom>
        </p:spPr>
      </p:pic>
      <p:sp>
        <p:nvSpPr>
          <p:cNvPr id="7" name="Title 4">
            <a:extLst>
              <a:ext uri="{FF2B5EF4-FFF2-40B4-BE49-F238E27FC236}">
                <a16:creationId xmlns:a16="http://schemas.microsoft.com/office/drawing/2014/main" id="{40435B20-E271-244A-8E6B-E391F5408538}"/>
              </a:ext>
            </a:extLst>
          </p:cNvPr>
          <p:cNvSpPr>
            <a:spLocks noGrp="1"/>
          </p:cNvSpPr>
          <p:nvPr>
            <p:ph type="title"/>
          </p:nvPr>
        </p:nvSpPr>
        <p:spPr>
          <a:xfrm>
            <a:off x="4387349" y="1200152"/>
            <a:ext cx="6897171" cy="4457696"/>
          </a:xfrm>
        </p:spPr>
        <p:txBody>
          <a:bodyPr vert="horz" lIns="91440" tIns="45720" rIns="91440" bIns="45720" rtlCol="0" anchor="ctr">
            <a:normAutofit/>
          </a:bodyPr>
          <a:lstStyle/>
          <a:p>
            <a:r>
              <a:rPr lang="en-GB" sz="5400" dirty="0"/>
              <a:t>Motivation</a:t>
            </a:r>
          </a:p>
        </p:txBody>
      </p:sp>
      <p:cxnSp>
        <p:nvCxnSpPr>
          <p:cNvPr id="34" name="Straight Connector 33">
            <a:extLst>
              <a:ext uri="{FF2B5EF4-FFF2-40B4-BE49-F238E27FC236}">
                <a16:creationId xmlns:a16="http://schemas.microsoft.com/office/drawing/2014/main" id="{624D17C8-E9C2-48A4-AA36-D7048A6CCC4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5891" y="2286000"/>
            <a:ext cx="0" cy="228600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9537842"/>
      </p:ext>
    </p:extLst>
  </p:cSld>
  <p:clrMapOvr>
    <a:overrideClrMapping bg1="dk1" tx1="lt1" bg2="dk2" tx2="lt2" accent1="accent1" accent2="accent2" accent3="accent3" accent4="accent4" accent5="accent5" accent6="accent6" hlink="hlink" folHlink="folHlink"/>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pl-PL" dirty="0" err="1">
                <a:solidFill>
                  <a:schemeClr val="bg1"/>
                </a:solidFill>
              </a:rPr>
              <a:t>Motivation</a:t>
            </a:r>
            <a:endParaRPr lang="pl-PL" dirty="0">
              <a:solidFill>
                <a:schemeClr val="bg1"/>
              </a:solidFill>
            </a:endParaRPr>
          </a:p>
        </p:txBody>
      </p:sp>
      <p:sp>
        <p:nvSpPr>
          <p:cNvPr id="8" name="Content Placeholder 7">
            <a:extLst>
              <a:ext uri="{FF2B5EF4-FFF2-40B4-BE49-F238E27FC236}">
                <a16:creationId xmlns:a16="http://schemas.microsoft.com/office/drawing/2014/main" id="{8DC36335-78B3-714A-B20A-0EDFA6349C79}"/>
              </a:ext>
            </a:extLst>
          </p:cNvPr>
          <p:cNvSpPr>
            <a:spLocks noGrp="1"/>
          </p:cNvSpPr>
          <p:nvPr>
            <p:ph idx="1"/>
          </p:nvPr>
        </p:nvSpPr>
        <p:spPr/>
        <p:txBody>
          <a:bodyPr>
            <a:normAutofit lnSpcReduction="10000"/>
          </a:bodyPr>
          <a:lstStyle/>
          <a:p>
            <a:r>
              <a:rPr lang="en-GB" dirty="0">
                <a:solidFill>
                  <a:schemeClr val="bg1"/>
                </a:solidFill>
              </a:rPr>
              <a:t>Kafka was developed around 2010 at LinkedIn by a team that included Jay Kreps, Jun Rao, and Neha </a:t>
            </a:r>
            <a:r>
              <a:rPr lang="en-GB" dirty="0" err="1">
                <a:solidFill>
                  <a:schemeClr val="bg1"/>
                </a:solidFill>
              </a:rPr>
              <a:t>Narkhede</a:t>
            </a:r>
            <a:endParaRPr lang="en-GB" dirty="0">
              <a:solidFill>
                <a:schemeClr val="bg1"/>
              </a:solidFill>
            </a:endParaRPr>
          </a:p>
          <a:p>
            <a:r>
              <a:rPr lang="en-GB" dirty="0">
                <a:solidFill>
                  <a:schemeClr val="bg1"/>
                </a:solidFill>
              </a:rPr>
              <a:t>Problem which solves was low-latency ingestion of large amounts of event data from the LinkedIn</a:t>
            </a:r>
          </a:p>
          <a:p>
            <a:r>
              <a:rPr lang="en-GB" dirty="0">
                <a:solidFill>
                  <a:schemeClr val="bg1"/>
                </a:solidFill>
              </a:rPr>
              <a:t>The key was the "real-time" processing.</a:t>
            </a:r>
          </a:p>
          <a:p>
            <a:r>
              <a:rPr lang="en-GB" dirty="0">
                <a:solidFill>
                  <a:schemeClr val="bg1"/>
                </a:solidFill>
              </a:rPr>
              <a:t>At the time, there weren't any solutions for this type of ingress for real-time applications.</a:t>
            </a:r>
          </a:p>
          <a:p>
            <a:r>
              <a:rPr lang="en-GB" dirty="0">
                <a:solidFill>
                  <a:schemeClr val="bg1"/>
                </a:solidFill>
              </a:rPr>
              <a:t>Real-time systems such as the traditional messaging queues (think ActiveMQ, RabbitMQ, etc.) they are overkill for the use case LinkedIn had in mind</a:t>
            </a:r>
            <a:endParaRPr lang="pl-PL" sz="2800" dirty="0">
              <a:solidFill>
                <a:schemeClr val="bg1"/>
              </a:solidFill>
            </a:endParaRPr>
          </a:p>
        </p:txBody>
      </p:sp>
    </p:spTree>
    <p:extLst>
      <p:ext uri="{BB962C8B-B14F-4D97-AF65-F5344CB8AC3E}">
        <p14:creationId xmlns:p14="http://schemas.microsoft.com/office/powerpoint/2010/main" val="3907677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pl-PL" dirty="0" err="1">
                <a:solidFill>
                  <a:schemeClr val="bg1"/>
                </a:solidFill>
              </a:rPr>
              <a:t>Motivation</a:t>
            </a:r>
            <a:endParaRPr lang="pl-PL" dirty="0">
              <a:solidFill>
                <a:schemeClr val="bg1"/>
              </a:solidFill>
            </a:endParaRPr>
          </a:p>
        </p:txBody>
      </p:sp>
      <p:sp>
        <p:nvSpPr>
          <p:cNvPr id="8" name="Content Placeholder 7">
            <a:extLst>
              <a:ext uri="{FF2B5EF4-FFF2-40B4-BE49-F238E27FC236}">
                <a16:creationId xmlns:a16="http://schemas.microsoft.com/office/drawing/2014/main" id="{8DC36335-78B3-714A-B20A-0EDFA6349C79}"/>
              </a:ext>
            </a:extLst>
          </p:cNvPr>
          <p:cNvSpPr>
            <a:spLocks noGrp="1"/>
          </p:cNvSpPr>
          <p:nvPr>
            <p:ph idx="1"/>
          </p:nvPr>
        </p:nvSpPr>
        <p:spPr/>
        <p:txBody>
          <a:bodyPr>
            <a:normAutofit/>
          </a:bodyPr>
          <a:lstStyle/>
          <a:p>
            <a:r>
              <a:rPr lang="en-GB" dirty="0">
                <a:solidFill>
                  <a:schemeClr val="bg1"/>
                </a:solidFill>
              </a:rPr>
              <a:t>LinkedIn) wants to build fancy machine-learning algorithms, but without the data, the algorithms are useless</a:t>
            </a:r>
          </a:p>
          <a:p>
            <a:r>
              <a:rPr lang="en-GB" dirty="0">
                <a:solidFill>
                  <a:schemeClr val="bg1"/>
                </a:solidFill>
              </a:rPr>
              <a:t>Getting the data from source systems and reliably moving it around was very difficult</a:t>
            </a:r>
          </a:p>
          <a:p>
            <a:r>
              <a:rPr lang="en-GB" dirty="0">
                <a:solidFill>
                  <a:schemeClr val="bg1"/>
                </a:solidFill>
              </a:rPr>
              <a:t>Back in 2011, Kafka was ingesting more than 1 billion events a day</a:t>
            </a:r>
          </a:p>
          <a:p>
            <a:r>
              <a:rPr lang="en-GB" dirty="0">
                <a:solidFill>
                  <a:schemeClr val="bg1"/>
                </a:solidFill>
              </a:rPr>
              <a:t>Recently, LinkedIn has reported ingestion rates of 1 trillion messages a day</a:t>
            </a:r>
            <a:endParaRPr lang="pl-PL" sz="2800" dirty="0">
              <a:solidFill>
                <a:schemeClr val="bg1"/>
              </a:solidFill>
            </a:endParaRPr>
          </a:p>
        </p:txBody>
      </p:sp>
    </p:spTree>
    <p:extLst>
      <p:ext uri="{BB962C8B-B14F-4D97-AF65-F5344CB8AC3E}">
        <p14:creationId xmlns:p14="http://schemas.microsoft.com/office/powerpoint/2010/main" val="534917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E20EB187-900F-4AF5-813B-101456D9F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8C739E4B-57CC-1A45-9F45-2F0920123D1C}"/>
              </a:ext>
            </a:extLst>
          </p:cNvPr>
          <p:cNvPicPr>
            <a:picLocks noChangeAspect="1"/>
          </p:cNvPicPr>
          <p:nvPr/>
        </p:nvPicPr>
        <p:blipFill rotWithShape="1">
          <a:blip r:embed="rId2">
            <a:alphaModFix amt="50000"/>
          </a:blip>
          <a:srcRect t="7823" b="7908"/>
          <a:stretch/>
        </p:blipFill>
        <p:spPr>
          <a:xfrm>
            <a:off x="20" y="1"/>
            <a:ext cx="12191980" cy="6857999"/>
          </a:xfrm>
          <a:prstGeom prst="rect">
            <a:avLst/>
          </a:prstGeom>
        </p:spPr>
      </p:pic>
      <p:sp>
        <p:nvSpPr>
          <p:cNvPr id="7" name="Title 4">
            <a:extLst>
              <a:ext uri="{FF2B5EF4-FFF2-40B4-BE49-F238E27FC236}">
                <a16:creationId xmlns:a16="http://schemas.microsoft.com/office/drawing/2014/main" id="{40435B20-E271-244A-8E6B-E391F5408538}"/>
              </a:ext>
            </a:extLst>
          </p:cNvPr>
          <p:cNvSpPr>
            <a:spLocks noGrp="1"/>
          </p:cNvSpPr>
          <p:nvPr>
            <p:ph type="title"/>
          </p:nvPr>
        </p:nvSpPr>
        <p:spPr>
          <a:xfrm>
            <a:off x="4387349" y="1200152"/>
            <a:ext cx="6897171" cy="4457696"/>
          </a:xfrm>
        </p:spPr>
        <p:txBody>
          <a:bodyPr vert="horz" lIns="91440" tIns="45720" rIns="91440" bIns="45720" rtlCol="0" anchor="ctr">
            <a:normAutofit/>
          </a:bodyPr>
          <a:lstStyle/>
          <a:p>
            <a:r>
              <a:rPr lang="en-GB" sz="5400" dirty="0"/>
              <a:t>Main concepts</a:t>
            </a:r>
          </a:p>
        </p:txBody>
      </p:sp>
      <p:cxnSp>
        <p:nvCxnSpPr>
          <p:cNvPr id="34" name="Straight Connector 33">
            <a:extLst>
              <a:ext uri="{FF2B5EF4-FFF2-40B4-BE49-F238E27FC236}">
                <a16:creationId xmlns:a16="http://schemas.microsoft.com/office/drawing/2014/main" id="{624D17C8-E9C2-48A4-AA36-D7048A6CCC4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5891" y="2286000"/>
            <a:ext cx="0" cy="228600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913964"/>
      </p:ext>
    </p:extLst>
  </p:cSld>
  <p:clrMapOvr>
    <a:overrideClrMapping bg1="dk1" tx1="lt1" bg2="dk2" tx2="lt2" accent1="accent1" accent2="accent2" accent3="accent3" accent4="accent4" accent5="accent5" accent6="accent6" hlink="hlink" folHlink="folHlink"/>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pl-PL" dirty="0" err="1">
                <a:solidFill>
                  <a:schemeClr val="bg1"/>
                </a:solidFill>
              </a:rPr>
              <a:t>Records</a:t>
            </a:r>
            <a:endParaRPr lang="pl-PL" dirty="0">
              <a:solidFill>
                <a:schemeClr val="bg1"/>
              </a:solidFill>
            </a:endParaRPr>
          </a:p>
        </p:txBody>
      </p:sp>
      <p:sp>
        <p:nvSpPr>
          <p:cNvPr id="8" name="Content Placeholder 7">
            <a:extLst>
              <a:ext uri="{FF2B5EF4-FFF2-40B4-BE49-F238E27FC236}">
                <a16:creationId xmlns:a16="http://schemas.microsoft.com/office/drawing/2014/main" id="{8DC36335-78B3-714A-B20A-0EDFA6349C79}"/>
              </a:ext>
            </a:extLst>
          </p:cNvPr>
          <p:cNvSpPr>
            <a:spLocks noGrp="1"/>
          </p:cNvSpPr>
          <p:nvPr>
            <p:ph idx="1"/>
          </p:nvPr>
        </p:nvSpPr>
        <p:spPr/>
        <p:txBody>
          <a:bodyPr>
            <a:normAutofit/>
          </a:bodyPr>
          <a:lstStyle/>
          <a:p>
            <a:r>
              <a:rPr lang="pl-PL" dirty="0" err="1">
                <a:solidFill>
                  <a:schemeClr val="bg1"/>
                </a:solidFill>
              </a:rPr>
              <a:t>Records</a:t>
            </a:r>
            <a:r>
              <a:rPr lang="pl-PL" dirty="0">
                <a:solidFill>
                  <a:schemeClr val="bg1"/>
                </a:solidFill>
              </a:rPr>
              <a:t> = </a:t>
            </a:r>
            <a:r>
              <a:rPr lang="pl-PL" dirty="0" err="1">
                <a:solidFill>
                  <a:schemeClr val="bg1"/>
                </a:solidFill>
              </a:rPr>
              <a:t>message</a:t>
            </a:r>
            <a:r>
              <a:rPr lang="pl-PL" dirty="0">
                <a:solidFill>
                  <a:schemeClr val="bg1"/>
                </a:solidFill>
              </a:rPr>
              <a:t> = event</a:t>
            </a:r>
          </a:p>
          <a:p>
            <a:r>
              <a:rPr lang="pl-PL" dirty="0" err="1">
                <a:solidFill>
                  <a:schemeClr val="bg1"/>
                </a:solidFill>
              </a:rPr>
              <a:t>Each</a:t>
            </a:r>
            <a:r>
              <a:rPr lang="pl-PL" dirty="0">
                <a:solidFill>
                  <a:schemeClr val="bg1"/>
                </a:solidFill>
              </a:rPr>
              <a:t> </a:t>
            </a:r>
            <a:r>
              <a:rPr lang="pl-PL" dirty="0" err="1">
                <a:solidFill>
                  <a:schemeClr val="bg1"/>
                </a:solidFill>
              </a:rPr>
              <a:t>record</a:t>
            </a:r>
            <a:r>
              <a:rPr lang="pl-PL" dirty="0">
                <a:solidFill>
                  <a:schemeClr val="bg1"/>
                </a:solidFill>
              </a:rPr>
              <a:t> </a:t>
            </a:r>
            <a:r>
              <a:rPr lang="pl-PL" dirty="0" err="1">
                <a:solidFill>
                  <a:schemeClr val="bg1"/>
                </a:solidFill>
              </a:rPr>
              <a:t>consists</a:t>
            </a:r>
            <a:r>
              <a:rPr lang="pl-PL" dirty="0">
                <a:solidFill>
                  <a:schemeClr val="bg1"/>
                </a:solidFill>
              </a:rPr>
              <a:t> of a </a:t>
            </a:r>
            <a:r>
              <a:rPr lang="pl-PL" dirty="0" err="1">
                <a:solidFill>
                  <a:schemeClr val="bg1"/>
                </a:solidFill>
              </a:rPr>
              <a:t>key</a:t>
            </a:r>
            <a:r>
              <a:rPr lang="pl-PL" dirty="0">
                <a:solidFill>
                  <a:schemeClr val="bg1"/>
                </a:solidFill>
              </a:rPr>
              <a:t>, a </a:t>
            </a:r>
            <a:r>
              <a:rPr lang="pl-PL" dirty="0" err="1">
                <a:solidFill>
                  <a:schemeClr val="bg1"/>
                </a:solidFill>
              </a:rPr>
              <a:t>value</a:t>
            </a:r>
            <a:r>
              <a:rPr lang="pl-PL" dirty="0">
                <a:solidFill>
                  <a:schemeClr val="bg1"/>
                </a:solidFill>
              </a:rPr>
              <a:t>, and a </a:t>
            </a:r>
            <a:r>
              <a:rPr lang="pl-PL" dirty="0" err="1">
                <a:solidFill>
                  <a:schemeClr val="bg1"/>
                </a:solidFill>
              </a:rPr>
              <a:t>timestamp</a:t>
            </a:r>
            <a:r>
              <a:rPr lang="pl-PL" dirty="0">
                <a:solidFill>
                  <a:schemeClr val="bg1"/>
                </a:solidFill>
              </a:rPr>
              <a:t>.</a:t>
            </a:r>
          </a:p>
          <a:p>
            <a:r>
              <a:rPr lang="pl-PL" sz="2800" dirty="0" err="1">
                <a:solidFill>
                  <a:schemeClr val="bg1"/>
                </a:solidFill>
              </a:rPr>
              <a:t>Categorized</a:t>
            </a:r>
            <a:r>
              <a:rPr lang="pl-PL" sz="2800" dirty="0">
                <a:solidFill>
                  <a:schemeClr val="bg1"/>
                </a:solidFill>
              </a:rPr>
              <a:t> </a:t>
            </a:r>
            <a:r>
              <a:rPr lang="pl-PL" sz="2800" dirty="0" err="1">
                <a:solidFill>
                  <a:schemeClr val="bg1"/>
                </a:solidFill>
              </a:rPr>
              <a:t>into</a:t>
            </a:r>
            <a:r>
              <a:rPr lang="pl-PL" sz="2800" dirty="0">
                <a:solidFill>
                  <a:schemeClr val="bg1"/>
                </a:solidFill>
              </a:rPr>
              <a:t> </a:t>
            </a:r>
            <a:r>
              <a:rPr lang="pl-PL" sz="2800" dirty="0" err="1">
                <a:solidFill>
                  <a:schemeClr val="bg1"/>
                </a:solidFill>
              </a:rPr>
              <a:t>Topics</a:t>
            </a:r>
            <a:endParaRPr lang="pl-PL" sz="2800" dirty="0">
              <a:solidFill>
                <a:schemeClr val="bg1"/>
              </a:solidFill>
            </a:endParaRPr>
          </a:p>
          <a:p>
            <a:r>
              <a:rPr lang="pl-PL" dirty="0">
                <a:solidFill>
                  <a:schemeClr val="bg1"/>
                </a:solidFill>
              </a:rPr>
              <a:t>Message = </a:t>
            </a:r>
            <a:r>
              <a:rPr lang="pl-PL" dirty="0" err="1">
                <a:solidFill>
                  <a:schemeClr val="bg1"/>
                </a:solidFill>
              </a:rPr>
              <a:t>byte</a:t>
            </a:r>
            <a:r>
              <a:rPr lang="pl-PL" dirty="0">
                <a:solidFill>
                  <a:schemeClr val="bg1"/>
                </a:solidFill>
              </a:rPr>
              <a:t> </a:t>
            </a:r>
            <a:r>
              <a:rPr lang="pl-PL" dirty="0" err="1">
                <a:solidFill>
                  <a:schemeClr val="bg1"/>
                </a:solidFill>
              </a:rPr>
              <a:t>array</a:t>
            </a:r>
            <a:endParaRPr lang="pl-PL" dirty="0">
              <a:solidFill>
                <a:schemeClr val="bg1"/>
              </a:solidFill>
            </a:endParaRPr>
          </a:p>
          <a:p>
            <a:r>
              <a:rPr lang="pl-PL" dirty="0" err="1">
                <a:solidFill>
                  <a:schemeClr val="bg1"/>
                </a:solidFill>
              </a:rPr>
              <a:t>S</a:t>
            </a:r>
            <a:r>
              <a:rPr lang="pl-PL" sz="2800" dirty="0" err="1">
                <a:solidFill>
                  <a:schemeClr val="bg1"/>
                </a:solidFill>
              </a:rPr>
              <a:t>erializer</a:t>
            </a:r>
            <a:r>
              <a:rPr lang="pl-PL" sz="2800" dirty="0">
                <a:solidFill>
                  <a:schemeClr val="bg1"/>
                </a:solidFill>
              </a:rPr>
              <a:t> </a:t>
            </a:r>
            <a:r>
              <a:rPr lang="pl-PL" sz="2800" dirty="0" err="1">
                <a:solidFill>
                  <a:schemeClr val="bg1"/>
                </a:solidFill>
              </a:rPr>
              <a:t>is</a:t>
            </a:r>
            <a:r>
              <a:rPr lang="pl-PL" sz="2800" dirty="0">
                <a:solidFill>
                  <a:schemeClr val="bg1"/>
                </a:solidFill>
              </a:rPr>
              <a:t> not </a:t>
            </a:r>
            <a:r>
              <a:rPr lang="pl-PL" sz="2800" dirty="0" err="1">
                <a:solidFill>
                  <a:schemeClr val="bg1"/>
                </a:solidFill>
              </a:rPr>
              <a:t>necessary</a:t>
            </a:r>
            <a:endParaRPr lang="pl-PL" sz="2800" dirty="0">
              <a:solidFill>
                <a:schemeClr val="bg1"/>
              </a:solidFill>
            </a:endParaRPr>
          </a:p>
        </p:txBody>
      </p:sp>
    </p:spTree>
    <p:extLst>
      <p:ext uri="{BB962C8B-B14F-4D97-AF65-F5344CB8AC3E}">
        <p14:creationId xmlns:p14="http://schemas.microsoft.com/office/powerpoint/2010/main" val="405365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pl-PL" dirty="0" err="1">
                <a:solidFill>
                  <a:schemeClr val="bg1"/>
                </a:solidFill>
              </a:rPr>
              <a:t>Topics</a:t>
            </a:r>
            <a:endParaRPr lang="pl-PL" dirty="0">
              <a:solidFill>
                <a:schemeClr val="bg1"/>
              </a:solidFill>
            </a:endParaRPr>
          </a:p>
        </p:txBody>
      </p:sp>
      <p:sp>
        <p:nvSpPr>
          <p:cNvPr id="8" name="Content Placeholder 7">
            <a:extLst>
              <a:ext uri="{FF2B5EF4-FFF2-40B4-BE49-F238E27FC236}">
                <a16:creationId xmlns:a16="http://schemas.microsoft.com/office/drawing/2014/main" id="{8DC36335-78B3-714A-B20A-0EDFA6349C79}"/>
              </a:ext>
            </a:extLst>
          </p:cNvPr>
          <p:cNvSpPr>
            <a:spLocks noGrp="1"/>
          </p:cNvSpPr>
          <p:nvPr>
            <p:ph idx="1"/>
          </p:nvPr>
        </p:nvSpPr>
        <p:spPr/>
        <p:txBody>
          <a:bodyPr>
            <a:normAutofit/>
          </a:bodyPr>
          <a:lstStyle/>
          <a:p>
            <a:r>
              <a:rPr lang="pl-PL" dirty="0">
                <a:solidFill>
                  <a:schemeClr val="bg1"/>
                </a:solidFill>
              </a:rPr>
              <a:t>A </a:t>
            </a:r>
            <a:r>
              <a:rPr lang="pl-PL" dirty="0" err="1">
                <a:solidFill>
                  <a:schemeClr val="bg1"/>
                </a:solidFill>
              </a:rPr>
              <a:t>topic</a:t>
            </a:r>
            <a:r>
              <a:rPr lang="pl-PL" dirty="0">
                <a:solidFill>
                  <a:schemeClr val="bg1"/>
                </a:solidFill>
              </a:rPr>
              <a:t> </a:t>
            </a:r>
            <a:r>
              <a:rPr lang="pl-PL" dirty="0" err="1">
                <a:solidFill>
                  <a:schemeClr val="bg1"/>
                </a:solidFill>
              </a:rPr>
              <a:t>is</a:t>
            </a:r>
            <a:r>
              <a:rPr lang="pl-PL" dirty="0">
                <a:solidFill>
                  <a:schemeClr val="bg1"/>
                </a:solidFill>
              </a:rPr>
              <a:t> a </a:t>
            </a:r>
            <a:r>
              <a:rPr lang="pl-PL" dirty="0" err="1">
                <a:solidFill>
                  <a:schemeClr val="bg1"/>
                </a:solidFill>
              </a:rPr>
              <a:t>category</a:t>
            </a:r>
            <a:r>
              <a:rPr lang="pl-PL" dirty="0">
                <a:solidFill>
                  <a:schemeClr val="bg1"/>
                </a:solidFill>
              </a:rPr>
              <a:t> to </a:t>
            </a:r>
            <a:r>
              <a:rPr lang="pl-PL" dirty="0" err="1">
                <a:solidFill>
                  <a:schemeClr val="bg1"/>
                </a:solidFill>
              </a:rPr>
              <a:t>which</a:t>
            </a:r>
            <a:r>
              <a:rPr lang="pl-PL" dirty="0">
                <a:solidFill>
                  <a:schemeClr val="bg1"/>
                </a:solidFill>
              </a:rPr>
              <a:t> </a:t>
            </a:r>
            <a:r>
              <a:rPr lang="pl-PL" dirty="0" err="1">
                <a:solidFill>
                  <a:schemeClr val="bg1"/>
                </a:solidFill>
              </a:rPr>
              <a:t>records</a:t>
            </a:r>
            <a:r>
              <a:rPr lang="pl-PL" dirty="0">
                <a:solidFill>
                  <a:schemeClr val="bg1"/>
                </a:solidFill>
              </a:rPr>
              <a:t> </a:t>
            </a:r>
            <a:r>
              <a:rPr lang="pl-PL" dirty="0" err="1">
                <a:solidFill>
                  <a:schemeClr val="bg1"/>
                </a:solidFill>
              </a:rPr>
              <a:t>are</a:t>
            </a:r>
            <a:r>
              <a:rPr lang="pl-PL" dirty="0">
                <a:solidFill>
                  <a:schemeClr val="bg1"/>
                </a:solidFill>
              </a:rPr>
              <a:t> </a:t>
            </a:r>
            <a:r>
              <a:rPr lang="pl-PL" dirty="0" err="1">
                <a:solidFill>
                  <a:schemeClr val="bg1"/>
                </a:solidFill>
              </a:rPr>
              <a:t>published</a:t>
            </a:r>
            <a:r>
              <a:rPr lang="pl-PL" dirty="0">
                <a:solidFill>
                  <a:schemeClr val="bg1"/>
                </a:solidFill>
              </a:rPr>
              <a:t>.</a:t>
            </a:r>
          </a:p>
          <a:p>
            <a:r>
              <a:rPr lang="pl-PL" dirty="0" err="1">
                <a:solidFill>
                  <a:schemeClr val="bg1"/>
                </a:solidFill>
              </a:rPr>
              <a:t>Producers</a:t>
            </a:r>
            <a:r>
              <a:rPr lang="pl-PL" dirty="0">
                <a:solidFill>
                  <a:schemeClr val="bg1"/>
                </a:solidFill>
              </a:rPr>
              <a:t> </a:t>
            </a:r>
            <a:r>
              <a:rPr lang="pl-PL" dirty="0" err="1">
                <a:solidFill>
                  <a:schemeClr val="bg1"/>
                </a:solidFill>
              </a:rPr>
              <a:t>write</a:t>
            </a:r>
            <a:r>
              <a:rPr lang="pl-PL" dirty="0">
                <a:solidFill>
                  <a:schemeClr val="bg1"/>
                </a:solidFill>
              </a:rPr>
              <a:t> data to </a:t>
            </a:r>
            <a:r>
              <a:rPr lang="pl-PL" dirty="0" err="1">
                <a:solidFill>
                  <a:schemeClr val="bg1"/>
                </a:solidFill>
              </a:rPr>
              <a:t>topics</a:t>
            </a:r>
            <a:r>
              <a:rPr lang="pl-PL" dirty="0">
                <a:solidFill>
                  <a:schemeClr val="bg1"/>
                </a:solidFill>
              </a:rPr>
              <a:t> and </a:t>
            </a:r>
            <a:r>
              <a:rPr lang="pl-PL" dirty="0" err="1">
                <a:solidFill>
                  <a:schemeClr val="bg1"/>
                </a:solidFill>
              </a:rPr>
              <a:t>consumers</a:t>
            </a:r>
            <a:r>
              <a:rPr lang="pl-PL" dirty="0">
                <a:solidFill>
                  <a:schemeClr val="bg1"/>
                </a:solidFill>
              </a:rPr>
              <a:t> </a:t>
            </a:r>
            <a:r>
              <a:rPr lang="pl-PL" dirty="0" err="1">
                <a:solidFill>
                  <a:schemeClr val="bg1"/>
                </a:solidFill>
              </a:rPr>
              <a:t>read</a:t>
            </a:r>
            <a:r>
              <a:rPr lang="pl-PL" dirty="0">
                <a:solidFill>
                  <a:schemeClr val="bg1"/>
                </a:solidFill>
              </a:rPr>
              <a:t> from </a:t>
            </a:r>
            <a:r>
              <a:rPr lang="pl-PL" dirty="0" err="1">
                <a:solidFill>
                  <a:schemeClr val="bg1"/>
                </a:solidFill>
              </a:rPr>
              <a:t>them</a:t>
            </a:r>
            <a:endParaRPr lang="pl-PL" dirty="0">
              <a:solidFill>
                <a:schemeClr val="bg1"/>
              </a:solidFill>
            </a:endParaRPr>
          </a:p>
          <a:p>
            <a:r>
              <a:rPr lang="pl-PL" dirty="0" err="1">
                <a:solidFill>
                  <a:schemeClr val="bg1"/>
                </a:solidFill>
              </a:rPr>
              <a:t>Topics</a:t>
            </a:r>
            <a:r>
              <a:rPr lang="pl-PL" dirty="0">
                <a:solidFill>
                  <a:schemeClr val="bg1"/>
                </a:solidFill>
              </a:rPr>
              <a:t> in Kafka </a:t>
            </a:r>
            <a:r>
              <a:rPr lang="pl-PL" dirty="0" err="1">
                <a:solidFill>
                  <a:schemeClr val="bg1"/>
                </a:solidFill>
              </a:rPr>
              <a:t>are</a:t>
            </a:r>
            <a:r>
              <a:rPr lang="pl-PL" dirty="0">
                <a:solidFill>
                  <a:schemeClr val="bg1"/>
                </a:solidFill>
              </a:rPr>
              <a:t> </a:t>
            </a:r>
            <a:r>
              <a:rPr lang="pl-PL" dirty="0" err="1">
                <a:solidFill>
                  <a:schemeClr val="bg1"/>
                </a:solidFill>
              </a:rPr>
              <a:t>always</a:t>
            </a:r>
            <a:r>
              <a:rPr lang="pl-PL" dirty="0">
                <a:solidFill>
                  <a:schemeClr val="bg1"/>
                </a:solidFill>
              </a:rPr>
              <a:t> </a:t>
            </a:r>
            <a:r>
              <a:rPr lang="pl-PL" dirty="0" err="1">
                <a:solidFill>
                  <a:schemeClr val="bg1"/>
                </a:solidFill>
              </a:rPr>
              <a:t>multi-subscriber</a:t>
            </a:r>
            <a:endParaRPr lang="pl-PL" dirty="0">
              <a:solidFill>
                <a:schemeClr val="bg1"/>
              </a:solidFill>
            </a:endParaRPr>
          </a:p>
          <a:p>
            <a:r>
              <a:rPr lang="pl-PL" sz="2800" dirty="0" err="1">
                <a:solidFill>
                  <a:schemeClr val="bg1"/>
                </a:solidFill>
              </a:rPr>
              <a:t>Topics</a:t>
            </a:r>
            <a:r>
              <a:rPr lang="pl-PL" sz="2800" dirty="0">
                <a:solidFill>
                  <a:schemeClr val="bg1"/>
                </a:solidFill>
              </a:rPr>
              <a:t> </a:t>
            </a:r>
            <a:r>
              <a:rPr lang="pl-PL" sz="2800" dirty="0" err="1">
                <a:solidFill>
                  <a:schemeClr val="bg1"/>
                </a:solidFill>
              </a:rPr>
              <a:t>are</a:t>
            </a:r>
            <a:r>
              <a:rPr lang="pl-PL" sz="2800" dirty="0">
                <a:solidFill>
                  <a:schemeClr val="bg1"/>
                </a:solidFill>
              </a:rPr>
              <a:t> </a:t>
            </a:r>
            <a:r>
              <a:rPr lang="pl-PL" sz="2800" dirty="0" err="1">
                <a:solidFill>
                  <a:schemeClr val="bg1"/>
                </a:solidFill>
              </a:rPr>
              <a:t>partitioned</a:t>
            </a:r>
            <a:endParaRPr lang="pl-PL" sz="2800" dirty="0">
              <a:solidFill>
                <a:schemeClr val="bg1"/>
              </a:solidFill>
            </a:endParaRPr>
          </a:p>
          <a:p>
            <a:r>
              <a:rPr lang="pl-PL" dirty="0" err="1">
                <a:solidFill>
                  <a:schemeClr val="bg1"/>
                </a:solidFill>
              </a:rPr>
              <a:t>Topics</a:t>
            </a:r>
            <a:r>
              <a:rPr lang="pl-PL" dirty="0">
                <a:solidFill>
                  <a:schemeClr val="bg1"/>
                </a:solidFill>
              </a:rPr>
              <a:t> </a:t>
            </a:r>
            <a:r>
              <a:rPr lang="pl-PL" dirty="0" err="1">
                <a:solidFill>
                  <a:schemeClr val="bg1"/>
                </a:solidFill>
              </a:rPr>
              <a:t>are</a:t>
            </a:r>
            <a:r>
              <a:rPr lang="pl-PL" dirty="0">
                <a:solidFill>
                  <a:schemeClr val="bg1"/>
                </a:solidFill>
              </a:rPr>
              <a:t> </a:t>
            </a:r>
            <a:r>
              <a:rPr lang="pl-PL" dirty="0" err="1">
                <a:solidFill>
                  <a:schemeClr val="bg1"/>
                </a:solidFill>
              </a:rPr>
              <a:t>persistent</a:t>
            </a:r>
            <a:r>
              <a:rPr lang="pl-PL" dirty="0">
                <a:solidFill>
                  <a:schemeClr val="bg1"/>
                </a:solidFill>
              </a:rPr>
              <a:t> – </a:t>
            </a:r>
            <a:r>
              <a:rPr lang="pl-PL" dirty="0" err="1">
                <a:solidFill>
                  <a:schemeClr val="bg1"/>
                </a:solidFill>
              </a:rPr>
              <a:t>records</a:t>
            </a:r>
            <a:r>
              <a:rPr lang="pl-PL" dirty="0">
                <a:solidFill>
                  <a:schemeClr val="bg1"/>
                </a:solidFill>
              </a:rPr>
              <a:t> </a:t>
            </a:r>
            <a:r>
              <a:rPr lang="pl-PL" dirty="0" err="1">
                <a:solidFill>
                  <a:schemeClr val="bg1"/>
                </a:solidFill>
              </a:rPr>
              <a:t>are</a:t>
            </a:r>
            <a:r>
              <a:rPr lang="pl-PL" dirty="0">
                <a:solidFill>
                  <a:schemeClr val="bg1"/>
                </a:solidFill>
              </a:rPr>
              <a:t> </a:t>
            </a:r>
            <a:r>
              <a:rPr lang="pl-PL" dirty="0" err="1">
                <a:solidFill>
                  <a:schemeClr val="bg1"/>
                </a:solidFill>
              </a:rPr>
              <a:t>stored</a:t>
            </a:r>
            <a:r>
              <a:rPr lang="pl-PL" dirty="0">
                <a:solidFill>
                  <a:schemeClr val="bg1"/>
                </a:solidFill>
              </a:rPr>
              <a:t> on the </a:t>
            </a:r>
            <a:r>
              <a:rPr lang="pl-PL" dirty="0" err="1">
                <a:solidFill>
                  <a:schemeClr val="bg1"/>
                </a:solidFill>
              </a:rPr>
              <a:t>disk</a:t>
            </a:r>
            <a:endParaRPr lang="pl-PL" sz="2800" dirty="0">
              <a:solidFill>
                <a:schemeClr val="bg1"/>
              </a:solidFill>
            </a:endParaRPr>
          </a:p>
        </p:txBody>
      </p:sp>
    </p:spTree>
    <p:extLst>
      <p:ext uri="{BB962C8B-B14F-4D97-AF65-F5344CB8AC3E}">
        <p14:creationId xmlns:p14="http://schemas.microsoft.com/office/powerpoint/2010/main" val="2843102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39C83DE-E8AE-C64D-B42B-49F505F8D636}"/>
              </a:ext>
            </a:extLst>
          </p:cNvPr>
          <p:cNvSpPr>
            <a:spLocks noGrp="1"/>
          </p:cNvSpPr>
          <p:nvPr>
            <p:ph idx="1"/>
          </p:nvPr>
        </p:nvSpPr>
        <p:spPr>
          <a:xfrm>
            <a:off x="775446" y="1690688"/>
            <a:ext cx="10681448" cy="4802187"/>
          </a:xfrm>
        </p:spPr>
        <p:txBody>
          <a:bodyPr>
            <a:normAutofit/>
          </a:bodyPr>
          <a:lstStyle/>
          <a:p>
            <a:pPr>
              <a:buClr>
                <a:schemeClr val="accent1"/>
              </a:buClr>
            </a:pPr>
            <a:endParaRPr lang="en-GB" sz="3200" dirty="0">
              <a:solidFill>
                <a:schemeClr val="bg1"/>
              </a:solidFill>
            </a:endParaRPr>
          </a:p>
          <a:p>
            <a:pPr>
              <a:buClr>
                <a:schemeClr val="accent1"/>
              </a:buClr>
            </a:pPr>
            <a:endParaRPr lang="en-GB" sz="3200" dirty="0">
              <a:solidFill>
                <a:schemeClr val="bg1"/>
              </a:solidFill>
            </a:endParaRPr>
          </a:p>
          <a:p>
            <a:pPr>
              <a:buClr>
                <a:schemeClr val="accent1"/>
              </a:buClr>
            </a:pPr>
            <a:r>
              <a:rPr lang="en-GB" sz="3200" dirty="0">
                <a:solidFill>
                  <a:schemeClr val="bg1"/>
                </a:solidFill>
              </a:rPr>
              <a:t>During the workshop we’ll try to discuss your problems</a:t>
            </a:r>
          </a:p>
          <a:p>
            <a:pPr>
              <a:buClr>
                <a:schemeClr val="accent1"/>
              </a:buClr>
            </a:pPr>
            <a:r>
              <a:rPr lang="en-GB" sz="3200" dirty="0">
                <a:solidFill>
                  <a:schemeClr val="bg1"/>
                </a:solidFill>
              </a:rPr>
              <a:t>And find solution </a:t>
            </a:r>
            <a:r>
              <a:rPr lang="en-GB" sz="3200" dirty="0">
                <a:solidFill>
                  <a:schemeClr val="bg1"/>
                </a:solidFill>
                <a:sym typeface="Wingdings" pitchFamily="2" charset="2"/>
              </a:rPr>
              <a:t></a:t>
            </a:r>
            <a:endParaRPr lang="en-GB" sz="3200" dirty="0">
              <a:solidFill>
                <a:schemeClr val="bg1"/>
              </a:solidFill>
            </a:endParaRPr>
          </a:p>
          <a:p>
            <a:pPr>
              <a:buClr>
                <a:schemeClr val="accent1"/>
              </a:buClr>
            </a:pPr>
            <a:endParaRPr lang="en-GB" sz="3200" dirty="0">
              <a:solidFill>
                <a:schemeClr val="bg1"/>
              </a:solidFill>
            </a:endParaRPr>
          </a:p>
        </p:txBody>
      </p:sp>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en-US" dirty="0">
                <a:solidFill>
                  <a:schemeClr val="bg1"/>
                </a:solidFill>
              </a:rPr>
              <a:t>Exercise</a:t>
            </a:r>
            <a:endParaRPr lang="pl-PL" dirty="0">
              <a:solidFill>
                <a:schemeClr val="bg1"/>
              </a:solidFill>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4194414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endParaRPr lang="pl-PL" dirty="0">
              <a:solidFill>
                <a:schemeClr val="bg1"/>
              </a:solidFill>
            </a:endParaRPr>
          </a:p>
        </p:txBody>
      </p:sp>
      <p:pic>
        <p:nvPicPr>
          <p:cNvPr id="3" name="Content Placeholder 2">
            <a:extLst>
              <a:ext uri="{FF2B5EF4-FFF2-40B4-BE49-F238E27FC236}">
                <a16:creationId xmlns:a16="http://schemas.microsoft.com/office/drawing/2014/main" id="{AEF9F3BF-A2A2-814B-8E99-6731A2000D1C}"/>
              </a:ext>
            </a:extLst>
          </p:cNvPr>
          <p:cNvPicPr>
            <a:picLocks noGrp="1" noChangeAspect="1"/>
          </p:cNvPicPr>
          <p:nvPr>
            <p:ph idx="1"/>
          </p:nvPr>
        </p:nvPicPr>
        <p:blipFill>
          <a:blip r:embed="rId2"/>
          <a:stretch>
            <a:fillRect/>
          </a:stretch>
        </p:blipFill>
        <p:spPr>
          <a:xfrm>
            <a:off x="2509422" y="1127038"/>
            <a:ext cx="7173155" cy="4603924"/>
          </a:xfrm>
        </p:spPr>
      </p:pic>
      <p:sp>
        <p:nvSpPr>
          <p:cNvPr id="4" name="TextBox 3">
            <a:extLst>
              <a:ext uri="{FF2B5EF4-FFF2-40B4-BE49-F238E27FC236}">
                <a16:creationId xmlns:a16="http://schemas.microsoft.com/office/drawing/2014/main" id="{03E9C3D3-B6CF-D74E-80E3-17C43304B1D6}"/>
              </a:ext>
            </a:extLst>
          </p:cNvPr>
          <p:cNvSpPr txBox="1"/>
          <p:nvPr/>
        </p:nvSpPr>
        <p:spPr>
          <a:xfrm>
            <a:off x="2509422" y="6123543"/>
            <a:ext cx="3800271" cy="369332"/>
          </a:xfrm>
          <a:prstGeom prst="rect">
            <a:avLst/>
          </a:prstGeom>
          <a:noFill/>
        </p:spPr>
        <p:txBody>
          <a:bodyPr wrap="none" rtlCol="0">
            <a:spAutoFit/>
          </a:bodyPr>
          <a:lstStyle/>
          <a:p>
            <a:r>
              <a:rPr lang="pl-PL" dirty="0">
                <a:solidFill>
                  <a:schemeClr val="bg1"/>
                </a:solidFill>
              </a:rPr>
              <a:t>Source: </a:t>
            </a:r>
            <a:r>
              <a:rPr lang="pl-PL" dirty="0">
                <a:solidFill>
                  <a:schemeClr val="bg1"/>
                </a:solidFill>
                <a:hlinkClick r:id="rId3">
                  <a:extLst>
                    <a:ext uri="{A12FA001-AC4F-418D-AE19-62706E023703}">
                      <ahyp:hlinkClr xmlns:ahyp="http://schemas.microsoft.com/office/drawing/2018/hyperlinkcolor" val="tx"/>
                    </a:ext>
                  </a:extLst>
                </a:hlinkClick>
              </a:rPr>
              <a:t>https://kafka.apache.org/intro</a:t>
            </a:r>
            <a:endParaRPr lang="pl-PL" dirty="0">
              <a:solidFill>
                <a:schemeClr val="bg1"/>
              </a:solidFill>
            </a:endParaRPr>
          </a:p>
        </p:txBody>
      </p:sp>
    </p:spTree>
    <p:extLst>
      <p:ext uri="{BB962C8B-B14F-4D97-AF65-F5344CB8AC3E}">
        <p14:creationId xmlns:p14="http://schemas.microsoft.com/office/powerpoint/2010/main" val="315898370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pl-PL" dirty="0" err="1">
                <a:solidFill>
                  <a:schemeClr val="bg1"/>
                </a:solidFill>
              </a:rPr>
              <a:t>Partitions</a:t>
            </a:r>
            <a:endParaRPr lang="pl-PL" dirty="0">
              <a:solidFill>
                <a:schemeClr val="bg1"/>
              </a:solidFill>
            </a:endParaRPr>
          </a:p>
        </p:txBody>
      </p:sp>
      <p:sp>
        <p:nvSpPr>
          <p:cNvPr id="8" name="Content Placeholder 7">
            <a:extLst>
              <a:ext uri="{FF2B5EF4-FFF2-40B4-BE49-F238E27FC236}">
                <a16:creationId xmlns:a16="http://schemas.microsoft.com/office/drawing/2014/main" id="{8DC36335-78B3-714A-B20A-0EDFA6349C79}"/>
              </a:ext>
            </a:extLst>
          </p:cNvPr>
          <p:cNvSpPr>
            <a:spLocks noGrp="1"/>
          </p:cNvSpPr>
          <p:nvPr>
            <p:ph idx="1"/>
          </p:nvPr>
        </p:nvSpPr>
        <p:spPr/>
        <p:txBody>
          <a:bodyPr>
            <a:normAutofit/>
          </a:bodyPr>
          <a:lstStyle/>
          <a:p>
            <a:r>
              <a:rPr lang="pl-PL" sz="2800" dirty="0" err="1">
                <a:solidFill>
                  <a:schemeClr val="bg1"/>
                </a:solidFill>
              </a:rPr>
              <a:t>Each</a:t>
            </a:r>
            <a:r>
              <a:rPr lang="pl-PL" sz="2800" dirty="0">
                <a:solidFill>
                  <a:schemeClr val="bg1"/>
                </a:solidFill>
              </a:rPr>
              <a:t> </a:t>
            </a:r>
            <a:r>
              <a:rPr lang="pl-PL" sz="2800" dirty="0" err="1">
                <a:solidFill>
                  <a:schemeClr val="bg1"/>
                </a:solidFill>
              </a:rPr>
              <a:t>topic</a:t>
            </a:r>
            <a:r>
              <a:rPr lang="pl-PL" sz="2800" dirty="0">
                <a:solidFill>
                  <a:schemeClr val="bg1"/>
                </a:solidFill>
              </a:rPr>
              <a:t> </a:t>
            </a:r>
            <a:r>
              <a:rPr lang="pl-PL" sz="2800" dirty="0" err="1">
                <a:solidFill>
                  <a:schemeClr val="bg1"/>
                </a:solidFill>
              </a:rPr>
              <a:t>has</a:t>
            </a:r>
            <a:r>
              <a:rPr lang="pl-PL" sz="2800" dirty="0">
                <a:solidFill>
                  <a:schemeClr val="bg1"/>
                </a:solidFill>
              </a:rPr>
              <a:t> one </a:t>
            </a:r>
            <a:r>
              <a:rPr lang="pl-PL" sz="2800" dirty="0" err="1">
                <a:solidFill>
                  <a:schemeClr val="bg1"/>
                </a:solidFill>
              </a:rPr>
              <a:t>or</a:t>
            </a:r>
            <a:r>
              <a:rPr lang="pl-PL" sz="2800" dirty="0">
                <a:solidFill>
                  <a:schemeClr val="bg1"/>
                </a:solidFill>
              </a:rPr>
              <a:t> </a:t>
            </a:r>
            <a:r>
              <a:rPr lang="pl-PL" sz="2800" dirty="0" err="1">
                <a:solidFill>
                  <a:schemeClr val="bg1"/>
                </a:solidFill>
              </a:rPr>
              <a:t>more</a:t>
            </a:r>
            <a:r>
              <a:rPr lang="pl-PL" sz="2800" dirty="0">
                <a:solidFill>
                  <a:schemeClr val="bg1"/>
                </a:solidFill>
              </a:rPr>
              <a:t> </a:t>
            </a:r>
            <a:r>
              <a:rPr lang="pl-PL" sz="2800" dirty="0" err="1">
                <a:solidFill>
                  <a:schemeClr val="bg1"/>
                </a:solidFill>
              </a:rPr>
              <a:t>partitions</a:t>
            </a:r>
            <a:endParaRPr lang="pl-PL" sz="2800" dirty="0">
              <a:solidFill>
                <a:schemeClr val="bg1"/>
              </a:solidFill>
            </a:endParaRPr>
          </a:p>
          <a:p>
            <a:r>
              <a:rPr lang="pl-PL" dirty="0">
                <a:solidFill>
                  <a:schemeClr val="bg1"/>
                </a:solidFill>
              </a:rPr>
              <a:t>Order </a:t>
            </a:r>
            <a:r>
              <a:rPr lang="pl-PL" dirty="0" err="1">
                <a:solidFill>
                  <a:schemeClr val="bg1"/>
                </a:solidFill>
              </a:rPr>
              <a:t>is</a:t>
            </a:r>
            <a:r>
              <a:rPr lang="pl-PL" dirty="0">
                <a:solidFill>
                  <a:schemeClr val="bg1"/>
                </a:solidFill>
              </a:rPr>
              <a:t> </a:t>
            </a:r>
            <a:r>
              <a:rPr lang="pl-PL" dirty="0" err="1">
                <a:solidFill>
                  <a:schemeClr val="bg1"/>
                </a:solidFill>
              </a:rPr>
              <a:t>preserved</a:t>
            </a:r>
            <a:r>
              <a:rPr lang="pl-PL" dirty="0">
                <a:solidFill>
                  <a:schemeClr val="bg1"/>
                </a:solidFill>
              </a:rPr>
              <a:t> </a:t>
            </a:r>
            <a:r>
              <a:rPr lang="pl-PL" dirty="0" err="1">
                <a:solidFill>
                  <a:schemeClr val="bg1"/>
                </a:solidFill>
              </a:rPr>
              <a:t>within</a:t>
            </a:r>
            <a:r>
              <a:rPr lang="pl-PL" dirty="0">
                <a:solidFill>
                  <a:schemeClr val="bg1"/>
                </a:solidFill>
              </a:rPr>
              <a:t> single </a:t>
            </a:r>
            <a:r>
              <a:rPr lang="pl-PL" dirty="0" err="1">
                <a:solidFill>
                  <a:schemeClr val="bg1"/>
                </a:solidFill>
              </a:rPr>
              <a:t>partition</a:t>
            </a:r>
            <a:endParaRPr lang="pl-PL" dirty="0">
              <a:solidFill>
                <a:schemeClr val="bg1"/>
              </a:solidFill>
            </a:endParaRPr>
          </a:p>
          <a:p>
            <a:r>
              <a:rPr lang="pl-PL" dirty="0" err="1">
                <a:solidFill>
                  <a:schemeClr val="bg1"/>
                </a:solidFill>
              </a:rPr>
              <a:t>Partitions</a:t>
            </a:r>
            <a:r>
              <a:rPr lang="pl-PL" dirty="0">
                <a:solidFill>
                  <a:schemeClr val="bg1"/>
                </a:solidFill>
              </a:rPr>
              <a:t> </a:t>
            </a:r>
            <a:r>
              <a:rPr lang="pl-PL" dirty="0" err="1">
                <a:solidFill>
                  <a:schemeClr val="bg1"/>
                </a:solidFill>
              </a:rPr>
              <a:t>are</a:t>
            </a:r>
            <a:r>
              <a:rPr lang="pl-PL" dirty="0">
                <a:solidFill>
                  <a:schemeClr val="bg1"/>
                </a:solidFill>
              </a:rPr>
              <a:t> </a:t>
            </a:r>
            <a:r>
              <a:rPr lang="pl-PL" dirty="0" err="1">
                <a:solidFill>
                  <a:schemeClr val="bg1"/>
                </a:solidFill>
              </a:rPr>
              <a:t>replicated</a:t>
            </a:r>
            <a:r>
              <a:rPr lang="pl-PL" dirty="0">
                <a:solidFill>
                  <a:schemeClr val="bg1"/>
                </a:solidFill>
              </a:rPr>
              <a:t> </a:t>
            </a:r>
            <a:r>
              <a:rPr lang="pl-PL" dirty="0" err="1">
                <a:solidFill>
                  <a:schemeClr val="bg1"/>
                </a:solidFill>
              </a:rPr>
              <a:t>across</a:t>
            </a:r>
            <a:r>
              <a:rPr lang="pl-PL" dirty="0">
                <a:solidFill>
                  <a:schemeClr val="bg1"/>
                </a:solidFill>
              </a:rPr>
              <a:t> </a:t>
            </a:r>
            <a:r>
              <a:rPr lang="pl-PL" dirty="0" err="1">
                <a:solidFill>
                  <a:schemeClr val="bg1"/>
                </a:solidFill>
              </a:rPr>
              <a:t>cluster</a:t>
            </a:r>
            <a:endParaRPr lang="pl-PL" dirty="0">
              <a:solidFill>
                <a:schemeClr val="bg1"/>
              </a:solidFill>
            </a:endParaRPr>
          </a:p>
          <a:p>
            <a:r>
              <a:rPr lang="pl-PL" dirty="0" err="1">
                <a:solidFill>
                  <a:schemeClr val="bg1"/>
                </a:solidFill>
              </a:rPr>
              <a:t>Records</a:t>
            </a:r>
            <a:r>
              <a:rPr lang="pl-PL" dirty="0">
                <a:solidFill>
                  <a:schemeClr val="bg1"/>
                </a:solidFill>
              </a:rPr>
              <a:t> </a:t>
            </a:r>
            <a:r>
              <a:rPr lang="pl-PL" dirty="0" err="1">
                <a:solidFill>
                  <a:schemeClr val="bg1"/>
                </a:solidFill>
              </a:rPr>
              <a:t>are</a:t>
            </a:r>
            <a:r>
              <a:rPr lang="pl-PL" dirty="0">
                <a:solidFill>
                  <a:schemeClr val="bg1"/>
                </a:solidFill>
              </a:rPr>
              <a:t> </a:t>
            </a:r>
            <a:r>
              <a:rPr lang="pl-PL" dirty="0" err="1">
                <a:solidFill>
                  <a:schemeClr val="bg1"/>
                </a:solidFill>
              </a:rPr>
              <a:t>added</a:t>
            </a:r>
            <a:r>
              <a:rPr lang="pl-PL" dirty="0">
                <a:solidFill>
                  <a:schemeClr val="bg1"/>
                </a:solidFill>
              </a:rPr>
              <a:t> to the </a:t>
            </a:r>
            <a:r>
              <a:rPr lang="pl-PL" dirty="0" err="1">
                <a:solidFill>
                  <a:schemeClr val="bg1"/>
                </a:solidFill>
              </a:rPr>
              <a:t>very</a:t>
            </a:r>
            <a:r>
              <a:rPr lang="pl-PL" dirty="0">
                <a:solidFill>
                  <a:schemeClr val="bg1"/>
                </a:solidFill>
              </a:rPr>
              <a:t> end of </a:t>
            </a:r>
            <a:r>
              <a:rPr lang="pl-PL" dirty="0" err="1">
                <a:solidFill>
                  <a:schemeClr val="bg1"/>
                </a:solidFill>
              </a:rPr>
              <a:t>each</a:t>
            </a:r>
            <a:r>
              <a:rPr lang="pl-PL" dirty="0">
                <a:solidFill>
                  <a:schemeClr val="bg1"/>
                </a:solidFill>
              </a:rPr>
              <a:t> </a:t>
            </a:r>
            <a:r>
              <a:rPr lang="pl-PL" dirty="0" err="1">
                <a:solidFill>
                  <a:schemeClr val="bg1"/>
                </a:solidFill>
              </a:rPr>
              <a:t>partitions</a:t>
            </a:r>
            <a:endParaRPr lang="pl-PL" dirty="0">
              <a:solidFill>
                <a:schemeClr val="bg1"/>
              </a:solidFill>
            </a:endParaRPr>
          </a:p>
          <a:p>
            <a:endParaRPr lang="pl-PL" dirty="0">
              <a:solidFill>
                <a:schemeClr val="bg1"/>
              </a:solidFill>
            </a:endParaRPr>
          </a:p>
        </p:txBody>
      </p:sp>
    </p:spTree>
    <p:extLst>
      <p:ext uri="{BB962C8B-B14F-4D97-AF65-F5344CB8AC3E}">
        <p14:creationId xmlns:p14="http://schemas.microsoft.com/office/powerpoint/2010/main" val="3797041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a:xfrm>
            <a:off x="838200" y="365126"/>
            <a:ext cx="10515600" cy="961870"/>
          </a:xfrm>
        </p:spPr>
        <p:txBody>
          <a:bodyPr/>
          <a:lstStyle/>
          <a:p>
            <a:r>
              <a:rPr lang="pl-PL" dirty="0" err="1">
                <a:solidFill>
                  <a:schemeClr val="bg1"/>
                </a:solidFill>
              </a:rPr>
              <a:t>Partition</a:t>
            </a:r>
            <a:r>
              <a:rPr lang="pl-PL" dirty="0">
                <a:solidFill>
                  <a:schemeClr val="bg1"/>
                </a:solidFill>
              </a:rPr>
              <a:t> Offset</a:t>
            </a:r>
          </a:p>
        </p:txBody>
      </p:sp>
      <p:sp>
        <p:nvSpPr>
          <p:cNvPr id="8" name="Content Placeholder 7">
            <a:extLst>
              <a:ext uri="{FF2B5EF4-FFF2-40B4-BE49-F238E27FC236}">
                <a16:creationId xmlns:a16="http://schemas.microsoft.com/office/drawing/2014/main" id="{8DC36335-78B3-714A-B20A-0EDFA6349C79}"/>
              </a:ext>
            </a:extLst>
          </p:cNvPr>
          <p:cNvSpPr>
            <a:spLocks noGrp="1"/>
          </p:cNvSpPr>
          <p:nvPr>
            <p:ph idx="1"/>
          </p:nvPr>
        </p:nvSpPr>
        <p:spPr>
          <a:xfrm>
            <a:off x="838200" y="1137424"/>
            <a:ext cx="10515600" cy="5039539"/>
          </a:xfrm>
        </p:spPr>
        <p:txBody>
          <a:bodyPr>
            <a:normAutofit/>
          </a:bodyPr>
          <a:lstStyle/>
          <a:p>
            <a:r>
              <a:rPr lang="pl-PL" dirty="0" err="1">
                <a:solidFill>
                  <a:schemeClr val="bg1"/>
                </a:solidFill>
              </a:rPr>
              <a:t>Each</a:t>
            </a:r>
            <a:r>
              <a:rPr lang="pl-PL" dirty="0">
                <a:solidFill>
                  <a:schemeClr val="bg1"/>
                </a:solidFill>
              </a:rPr>
              <a:t> </a:t>
            </a:r>
            <a:r>
              <a:rPr lang="pl-PL" dirty="0" err="1">
                <a:solidFill>
                  <a:schemeClr val="bg1"/>
                </a:solidFill>
              </a:rPr>
              <a:t>partitioned</a:t>
            </a:r>
            <a:r>
              <a:rPr lang="pl-PL" dirty="0">
                <a:solidFill>
                  <a:schemeClr val="bg1"/>
                </a:solidFill>
              </a:rPr>
              <a:t> </a:t>
            </a:r>
            <a:r>
              <a:rPr lang="pl-PL" dirty="0" err="1">
                <a:solidFill>
                  <a:schemeClr val="bg1"/>
                </a:solidFill>
              </a:rPr>
              <a:t>message</a:t>
            </a:r>
            <a:r>
              <a:rPr lang="pl-PL" dirty="0">
                <a:solidFill>
                  <a:schemeClr val="bg1"/>
                </a:solidFill>
              </a:rPr>
              <a:t> </a:t>
            </a:r>
            <a:r>
              <a:rPr lang="pl-PL" dirty="0" err="1">
                <a:solidFill>
                  <a:schemeClr val="bg1"/>
                </a:solidFill>
              </a:rPr>
              <a:t>has</a:t>
            </a:r>
            <a:r>
              <a:rPr lang="pl-PL" dirty="0">
                <a:solidFill>
                  <a:schemeClr val="bg1"/>
                </a:solidFill>
              </a:rPr>
              <a:t> a </a:t>
            </a:r>
            <a:r>
              <a:rPr lang="pl-PL" dirty="0" err="1">
                <a:solidFill>
                  <a:schemeClr val="bg1"/>
                </a:solidFill>
              </a:rPr>
              <a:t>unique</a:t>
            </a:r>
            <a:r>
              <a:rPr lang="pl-PL" dirty="0">
                <a:solidFill>
                  <a:schemeClr val="bg1"/>
                </a:solidFill>
              </a:rPr>
              <a:t> </a:t>
            </a:r>
            <a:r>
              <a:rPr lang="pl-PL" dirty="0" err="1">
                <a:solidFill>
                  <a:schemeClr val="bg1"/>
                </a:solidFill>
              </a:rPr>
              <a:t>sequence</a:t>
            </a:r>
            <a:r>
              <a:rPr lang="pl-PL" dirty="0">
                <a:solidFill>
                  <a:schemeClr val="bg1"/>
                </a:solidFill>
              </a:rPr>
              <a:t> ID </a:t>
            </a:r>
            <a:r>
              <a:rPr lang="pl-PL" dirty="0" err="1">
                <a:solidFill>
                  <a:schemeClr val="bg1"/>
                </a:solidFill>
              </a:rPr>
              <a:t>called</a:t>
            </a:r>
            <a:r>
              <a:rPr lang="pl-PL" dirty="0">
                <a:solidFill>
                  <a:schemeClr val="bg1"/>
                </a:solidFill>
              </a:rPr>
              <a:t> </a:t>
            </a:r>
            <a:r>
              <a:rPr lang="pl-PL" dirty="0" err="1">
                <a:solidFill>
                  <a:schemeClr val="bg1"/>
                </a:solidFill>
              </a:rPr>
              <a:t>an</a:t>
            </a:r>
            <a:r>
              <a:rPr lang="pl-PL" dirty="0">
                <a:solidFill>
                  <a:schemeClr val="bg1"/>
                </a:solidFill>
              </a:rPr>
              <a:t> offset.</a:t>
            </a:r>
          </a:p>
          <a:p>
            <a:r>
              <a:rPr lang="pl-PL" dirty="0">
                <a:solidFill>
                  <a:schemeClr val="bg1"/>
                </a:solidFill>
              </a:rPr>
              <a:t>Offset </a:t>
            </a:r>
            <a:r>
              <a:rPr lang="pl-PL" dirty="0" err="1">
                <a:solidFill>
                  <a:schemeClr val="bg1"/>
                </a:solidFill>
              </a:rPr>
              <a:t>is</a:t>
            </a:r>
            <a:r>
              <a:rPr lang="pl-PL" dirty="0">
                <a:solidFill>
                  <a:schemeClr val="bg1"/>
                </a:solidFill>
              </a:rPr>
              <a:t> </a:t>
            </a:r>
            <a:r>
              <a:rPr lang="pl-PL" dirty="0" err="1">
                <a:solidFill>
                  <a:schemeClr val="bg1"/>
                </a:solidFill>
              </a:rPr>
              <a:t>unique</a:t>
            </a:r>
            <a:r>
              <a:rPr lang="pl-PL" dirty="0">
                <a:solidFill>
                  <a:schemeClr val="bg1"/>
                </a:solidFill>
              </a:rPr>
              <a:t> per </a:t>
            </a:r>
            <a:r>
              <a:rPr lang="pl-PL" dirty="0" err="1">
                <a:solidFill>
                  <a:schemeClr val="bg1"/>
                </a:solidFill>
              </a:rPr>
              <a:t>partition</a:t>
            </a:r>
            <a:r>
              <a:rPr lang="pl-PL" dirty="0">
                <a:solidFill>
                  <a:schemeClr val="bg1"/>
                </a:solidFill>
              </a:rPr>
              <a:t> </a:t>
            </a:r>
            <a:r>
              <a:rPr lang="pl-PL" dirty="0" err="1">
                <a:solidFill>
                  <a:schemeClr val="bg1"/>
                </a:solidFill>
              </a:rPr>
              <a:t>only</a:t>
            </a:r>
            <a:endParaRPr lang="pl-PL" dirty="0">
              <a:solidFill>
                <a:schemeClr val="bg1"/>
              </a:solidFill>
            </a:endParaRPr>
          </a:p>
          <a:p>
            <a:pPr marL="0" indent="0">
              <a:buNone/>
            </a:pPr>
            <a:endParaRPr lang="pl-PL" sz="2800" dirty="0">
              <a:solidFill>
                <a:schemeClr val="bg1"/>
              </a:solidFill>
            </a:endParaRPr>
          </a:p>
        </p:txBody>
      </p:sp>
      <p:pic>
        <p:nvPicPr>
          <p:cNvPr id="3" name="Picture 2">
            <a:extLst>
              <a:ext uri="{FF2B5EF4-FFF2-40B4-BE49-F238E27FC236}">
                <a16:creationId xmlns:a16="http://schemas.microsoft.com/office/drawing/2014/main" id="{3BDD14E0-DDE7-0240-B084-8F72735AC135}"/>
              </a:ext>
            </a:extLst>
          </p:cNvPr>
          <p:cNvPicPr>
            <a:picLocks noChangeAspect="1"/>
          </p:cNvPicPr>
          <p:nvPr/>
        </p:nvPicPr>
        <p:blipFill>
          <a:blip r:embed="rId2"/>
          <a:stretch>
            <a:fillRect/>
          </a:stretch>
        </p:blipFill>
        <p:spPr>
          <a:xfrm>
            <a:off x="2744052" y="2262245"/>
            <a:ext cx="6703896" cy="4072674"/>
          </a:xfrm>
          <a:prstGeom prst="rect">
            <a:avLst/>
          </a:prstGeom>
        </p:spPr>
      </p:pic>
      <p:sp>
        <p:nvSpPr>
          <p:cNvPr id="6" name="TextBox 5">
            <a:extLst>
              <a:ext uri="{FF2B5EF4-FFF2-40B4-BE49-F238E27FC236}">
                <a16:creationId xmlns:a16="http://schemas.microsoft.com/office/drawing/2014/main" id="{6585A986-4D5A-8E4B-9306-C33E3726998A}"/>
              </a:ext>
            </a:extLst>
          </p:cNvPr>
          <p:cNvSpPr txBox="1"/>
          <p:nvPr/>
        </p:nvSpPr>
        <p:spPr>
          <a:xfrm>
            <a:off x="2744052" y="6492875"/>
            <a:ext cx="3800271" cy="369332"/>
          </a:xfrm>
          <a:prstGeom prst="rect">
            <a:avLst/>
          </a:prstGeom>
          <a:noFill/>
        </p:spPr>
        <p:txBody>
          <a:bodyPr wrap="none" rtlCol="0">
            <a:spAutoFit/>
          </a:bodyPr>
          <a:lstStyle/>
          <a:p>
            <a:r>
              <a:rPr lang="pl-PL" dirty="0">
                <a:solidFill>
                  <a:schemeClr val="bg1"/>
                </a:solidFill>
              </a:rPr>
              <a:t>Source: </a:t>
            </a:r>
            <a:r>
              <a:rPr lang="pl-PL" dirty="0">
                <a:solidFill>
                  <a:schemeClr val="bg1"/>
                </a:solidFill>
                <a:hlinkClick r:id="rId3">
                  <a:extLst>
                    <a:ext uri="{A12FA001-AC4F-418D-AE19-62706E023703}">
                      <ahyp:hlinkClr xmlns:ahyp="http://schemas.microsoft.com/office/drawing/2018/hyperlinkcolor" val="tx"/>
                    </a:ext>
                  </a:extLst>
                </a:hlinkClick>
              </a:rPr>
              <a:t>https://kafka.apache.org/intro</a:t>
            </a:r>
            <a:endParaRPr lang="pl-PL" dirty="0">
              <a:solidFill>
                <a:schemeClr val="bg1"/>
              </a:solidFill>
            </a:endParaRPr>
          </a:p>
        </p:txBody>
      </p:sp>
    </p:spTree>
    <p:extLst>
      <p:ext uri="{BB962C8B-B14F-4D97-AF65-F5344CB8AC3E}">
        <p14:creationId xmlns:p14="http://schemas.microsoft.com/office/powerpoint/2010/main" val="418753728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pl-PL" dirty="0" err="1">
                <a:solidFill>
                  <a:schemeClr val="bg1"/>
                </a:solidFill>
              </a:rPr>
              <a:t>Replicas</a:t>
            </a:r>
            <a:endParaRPr lang="pl-PL" dirty="0">
              <a:solidFill>
                <a:schemeClr val="bg1"/>
              </a:solidFill>
            </a:endParaRPr>
          </a:p>
        </p:txBody>
      </p:sp>
      <p:sp>
        <p:nvSpPr>
          <p:cNvPr id="8" name="Content Placeholder 7">
            <a:extLst>
              <a:ext uri="{FF2B5EF4-FFF2-40B4-BE49-F238E27FC236}">
                <a16:creationId xmlns:a16="http://schemas.microsoft.com/office/drawing/2014/main" id="{8DC36335-78B3-714A-B20A-0EDFA6349C79}"/>
              </a:ext>
            </a:extLst>
          </p:cNvPr>
          <p:cNvSpPr>
            <a:spLocks noGrp="1"/>
          </p:cNvSpPr>
          <p:nvPr>
            <p:ph idx="1"/>
          </p:nvPr>
        </p:nvSpPr>
        <p:spPr/>
        <p:txBody>
          <a:bodyPr>
            <a:normAutofit/>
          </a:bodyPr>
          <a:lstStyle/>
          <a:p>
            <a:r>
              <a:rPr lang="pl-PL" b="1" dirty="0" err="1">
                <a:solidFill>
                  <a:schemeClr val="bg1"/>
                </a:solidFill>
              </a:rPr>
              <a:t>Replica</a:t>
            </a:r>
            <a:r>
              <a:rPr lang="pl-PL" dirty="0">
                <a:solidFill>
                  <a:schemeClr val="bg1"/>
                </a:solidFill>
              </a:rPr>
              <a:t> </a:t>
            </a:r>
            <a:r>
              <a:rPr lang="pl-PL" dirty="0" err="1">
                <a:solidFill>
                  <a:schemeClr val="bg1"/>
                </a:solidFill>
              </a:rPr>
              <a:t>is</a:t>
            </a:r>
            <a:r>
              <a:rPr lang="pl-PL" dirty="0">
                <a:solidFill>
                  <a:schemeClr val="bg1"/>
                </a:solidFill>
              </a:rPr>
              <a:t> a backup of a </a:t>
            </a:r>
            <a:r>
              <a:rPr lang="pl-PL" dirty="0" err="1">
                <a:solidFill>
                  <a:schemeClr val="bg1"/>
                </a:solidFill>
              </a:rPr>
              <a:t>partition</a:t>
            </a:r>
            <a:endParaRPr lang="pl-PL" dirty="0">
              <a:solidFill>
                <a:schemeClr val="bg1"/>
              </a:solidFill>
            </a:endParaRPr>
          </a:p>
          <a:p>
            <a:r>
              <a:rPr lang="pl-PL" dirty="0">
                <a:solidFill>
                  <a:schemeClr val="bg1"/>
                </a:solidFill>
              </a:rPr>
              <a:t>Replication </a:t>
            </a:r>
            <a:r>
              <a:rPr lang="pl-PL" dirty="0" err="1">
                <a:solidFill>
                  <a:schemeClr val="bg1"/>
                </a:solidFill>
              </a:rPr>
              <a:t>factor</a:t>
            </a:r>
            <a:r>
              <a:rPr lang="pl-PL" dirty="0">
                <a:solidFill>
                  <a:schemeClr val="bg1"/>
                </a:solidFill>
              </a:rPr>
              <a:t> </a:t>
            </a:r>
            <a:r>
              <a:rPr lang="pl-PL" dirty="0" err="1">
                <a:solidFill>
                  <a:schemeClr val="bg1"/>
                </a:solidFill>
              </a:rPr>
              <a:t>tells</a:t>
            </a:r>
            <a:r>
              <a:rPr lang="pl-PL" dirty="0">
                <a:solidFill>
                  <a:schemeClr val="bg1"/>
                </a:solidFill>
              </a:rPr>
              <a:t> the </a:t>
            </a:r>
            <a:r>
              <a:rPr lang="pl-PL" dirty="0" err="1">
                <a:solidFill>
                  <a:schemeClr val="bg1"/>
                </a:solidFill>
              </a:rPr>
              <a:t>cluster</a:t>
            </a:r>
            <a:r>
              <a:rPr lang="pl-PL" dirty="0">
                <a:solidFill>
                  <a:schemeClr val="bg1"/>
                </a:solidFill>
              </a:rPr>
              <a:t> </a:t>
            </a:r>
            <a:r>
              <a:rPr lang="pl-PL" dirty="0" err="1">
                <a:solidFill>
                  <a:schemeClr val="bg1"/>
                </a:solidFill>
              </a:rPr>
              <a:t>how</a:t>
            </a:r>
            <a:r>
              <a:rPr lang="pl-PL" dirty="0">
                <a:solidFill>
                  <a:schemeClr val="bg1"/>
                </a:solidFill>
              </a:rPr>
              <a:t> </a:t>
            </a:r>
            <a:r>
              <a:rPr lang="pl-PL" dirty="0" err="1">
                <a:solidFill>
                  <a:schemeClr val="bg1"/>
                </a:solidFill>
              </a:rPr>
              <a:t>many</a:t>
            </a:r>
            <a:r>
              <a:rPr lang="pl-PL" dirty="0">
                <a:solidFill>
                  <a:schemeClr val="bg1"/>
                </a:solidFill>
              </a:rPr>
              <a:t> of </a:t>
            </a:r>
            <a:r>
              <a:rPr lang="pl-PL" dirty="0" err="1">
                <a:solidFill>
                  <a:schemeClr val="bg1"/>
                </a:solidFill>
              </a:rPr>
              <a:t>identical</a:t>
            </a:r>
            <a:r>
              <a:rPr lang="pl-PL" dirty="0">
                <a:solidFill>
                  <a:schemeClr val="bg1"/>
                </a:solidFill>
              </a:rPr>
              <a:t> </a:t>
            </a:r>
            <a:r>
              <a:rPr lang="pl-PL" dirty="0" err="1">
                <a:solidFill>
                  <a:schemeClr val="bg1"/>
                </a:solidFill>
              </a:rPr>
              <a:t>replicas</a:t>
            </a:r>
            <a:r>
              <a:rPr lang="pl-PL" dirty="0">
                <a:solidFill>
                  <a:schemeClr val="bg1"/>
                </a:solidFill>
              </a:rPr>
              <a:t> </a:t>
            </a:r>
            <a:r>
              <a:rPr lang="pl-PL" dirty="0" err="1">
                <a:solidFill>
                  <a:schemeClr val="bg1"/>
                </a:solidFill>
              </a:rPr>
              <a:t>should</a:t>
            </a:r>
            <a:r>
              <a:rPr lang="pl-PL" dirty="0">
                <a:solidFill>
                  <a:schemeClr val="bg1"/>
                </a:solidFill>
              </a:rPr>
              <a:t> be </a:t>
            </a:r>
            <a:r>
              <a:rPr lang="pl-PL" dirty="0" err="1">
                <a:solidFill>
                  <a:schemeClr val="bg1"/>
                </a:solidFill>
              </a:rPr>
              <a:t>created</a:t>
            </a:r>
            <a:r>
              <a:rPr lang="pl-PL" dirty="0">
                <a:solidFill>
                  <a:schemeClr val="bg1"/>
                </a:solidFill>
              </a:rPr>
              <a:t> on the </a:t>
            </a:r>
            <a:r>
              <a:rPr lang="pl-PL" dirty="0" err="1">
                <a:solidFill>
                  <a:schemeClr val="bg1"/>
                </a:solidFill>
              </a:rPr>
              <a:t>cluster</a:t>
            </a:r>
            <a:endParaRPr lang="pl-PL" dirty="0">
              <a:solidFill>
                <a:schemeClr val="bg1"/>
              </a:solidFill>
            </a:endParaRPr>
          </a:p>
          <a:p>
            <a:r>
              <a:rPr lang="pl-PL" dirty="0" err="1">
                <a:solidFill>
                  <a:schemeClr val="bg1"/>
                </a:solidFill>
              </a:rPr>
              <a:t>Replicas</a:t>
            </a:r>
            <a:r>
              <a:rPr lang="pl-PL" dirty="0">
                <a:solidFill>
                  <a:schemeClr val="bg1"/>
                </a:solidFill>
              </a:rPr>
              <a:t> </a:t>
            </a:r>
            <a:r>
              <a:rPr lang="pl-PL" dirty="0" err="1">
                <a:solidFill>
                  <a:schemeClr val="bg1"/>
                </a:solidFill>
              </a:rPr>
              <a:t>are</a:t>
            </a:r>
            <a:r>
              <a:rPr lang="pl-PL" dirty="0">
                <a:solidFill>
                  <a:schemeClr val="bg1"/>
                </a:solidFill>
              </a:rPr>
              <a:t> </a:t>
            </a:r>
            <a:r>
              <a:rPr lang="pl-PL" dirty="0" err="1">
                <a:solidFill>
                  <a:schemeClr val="bg1"/>
                </a:solidFill>
              </a:rPr>
              <a:t>never</a:t>
            </a:r>
            <a:r>
              <a:rPr lang="pl-PL" dirty="0">
                <a:solidFill>
                  <a:schemeClr val="bg1"/>
                </a:solidFill>
              </a:rPr>
              <a:t> </a:t>
            </a:r>
            <a:r>
              <a:rPr lang="pl-PL" dirty="0" err="1">
                <a:solidFill>
                  <a:schemeClr val="bg1"/>
                </a:solidFill>
              </a:rPr>
              <a:t>used</a:t>
            </a:r>
            <a:r>
              <a:rPr lang="pl-PL" dirty="0">
                <a:solidFill>
                  <a:schemeClr val="bg1"/>
                </a:solidFill>
              </a:rPr>
              <a:t> to </a:t>
            </a:r>
            <a:r>
              <a:rPr lang="pl-PL" dirty="0" err="1">
                <a:solidFill>
                  <a:schemeClr val="bg1"/>
                </a:solidFill>
              </a:rPr>
              <a:t>read</a:t>
            </a:r>
            <a:r>
              <a:rPr lang="pl-PL" dirty="0">
                <a:solidFill>
                  <a:schemeClr val="bg1"/>
                </a:solidFill>
              </a:rPr>
              <a:t> </a:t>
            </a:r>
            <a:r>
              <a:rPr lang="pl-PL" dirty="0" err="1">
                <a:solidFill>
                  <a:schemeClr val="bg1"/>
                </a:solidFill>
              </a:rPr>
              <a:t>or</a:t>
            </a:r>
            <a:r>
              <a:rPr lang="pl-PL" dirty="0">
                <a:solidFill>
                  <a:schemeClr val="bg1"/>
                </a:solidFill>
              </a:rPr>
              <a:t> </a:t>
            </a:r>
            <a:r>
              <a:rPr lang="pl-PL" dirty="0" err="1">
                <a:solidFill>
                  <a:schemeClr val="bg1"/>
                </a:solidFill>
              </a:rPr>
              <a:t>write</a:t>
            </a:r>
            <a:r>
              <a:rPr lang="pl-PL" dirty="0">
                <a:solidFill>
                  <a:schemeClr val="bg1"/>
                </a:solidFill>
              </a:rPr>
              <a:t> data. </a:t>
            </a:r>
          </a:p>
          <a:p>
            <a:r>
              <a:rPr lang="pl-PL" dirty="0" err="1">
                <a:solidFill>
                  <a:schemeClr val="bg1"/>
                </a:solidFill>
              </a:rPr>
              <a:t>They</a:t>
            </a:r>
            <a:r>
              <a:rPr lang="pl-PL" dirty="0">
                <a:solidFill>
                  <a:schemeClr val="bg1"/>
                </a:solidFill>
              </a:rPr>
              <a:t> </a:t>
            </a:r>
            <a:r>
              <a:rPr lang="pl-PL" dirty="0" err="1">
                <a:solidFill>
                  <a:schemeClr val="bg1"/>
                </a:solidFill>
              </a:rPr>
              <a:t>are</a:t>
            </a:r>
            <a:r>
              <a:rPr lang="pl-PL" dirty="0">
                <a:solidFill>
                  <a:schemeClr val="bg1"/>
                </a:solidFill>
              </a:rPr>
              <a:t> </a:t>
            </a:r>
            <a:r>
              <a:rPr lang="pl-PL" dirty="0" err="1">
                <a:solidFill>
                  <a:schemeClr val="bg1"/>
                </a:solidFill>
              </a:rPr>
              <a:t>used</a:t>
            </a:r>
            <a:r>
              <a:rPr lang="pl-PL" dirty="0">
                <a:solidFill>
                  <a:schemeClr val="bg1"/>
                </a:solidFill>
              </a:rPr>
              <a:t> to </a:t>
            </a:r>
            <a:r>
              <a:rPr lang="pl-PL" dirty="0" err="1">
                <a:solidFill>
                  <a:schemeClr val="bg1"/>
                </a:solidFill>
              </a:rPr>
              <a:t>prevent</a:t>
            </a:r>
            <a:r>
              <a:rPr lang="pl-PL" dirty="0">
                <a:solidFill>
                  <a:schemeClr val="bg1"/>
                </a:solidFill>
              </a:rPr>
              <a:t> data </a:t>
            </a:r>
            <a:r>
              <a:rPr lang="pl-PL" dirty="0" err="1">
                <a:solidFill>
                  <a:schemeClr val="bg1"/>
                </a:solidFill>
              </a:rPr>
              <a:t>loss</a:t>
            </a:r>
            <a:r>
              <a:rPr lang="pl-PL" dirty="0">
                <a:solidFill>
                  <a:schemeClr val="bg1"/>
                </a:solidFill>
              </a:rPr>
              <a:t>.</a:t>
            </a:r>
          </a:p>
          <a:p>
            <a:r>
              <a:rPr lang="pl-PL" dirty="0" err="1">
                <a:solidFill>
                  <a:schemeClr val="bg1"/>
                </a:solidFill>
              </a:rPr>
              <a:t>There</a:t>
            </a:r>
            <a:r>
              <a:rPr lang="pl-PL" dirty="0">
                <a:solidFill>
                  <a:schemeClr val="bg1"/>
                </a:solidFill>
              </a:rPr>
              <a:t> </a:t>
            </a:r>
            <a:r>
              <a:rPr lang="pl-PL" dirty="0" err="1">
                <a:solidFill>
                  <a:schemeClr val="bg1"/>
                </a:solidFill>
              </a:rPr>
              <a:t>can</a:t>
            </a:r>
            <a:r>
              <a:rPr lang="pl-PL" dirty="0">
                <a:solidFill>
                  <a:schemeClr val="bg1"/>
                </a:solidFill>
              </a:rPr>
              <a:t> be one </a:t>
            </a:r>
            <a:r>
              <a:rPr lang="pl-PL" dirty="0" err="1">
                <a:solidFill>
                  <a:schemeClr val="bg1"/>
                </a:solidFill>
              </a:rPr>
              <a:t>or</a:t>
            </a:r>
            <a:r>
              <a:rPr lang="pl-PL" dirty="0">
                <a:solidFill>
                  <a:schemeClr val="bg1"/>
                </a:solidFill>
              </a:rPr>
              <a:t> </a:t>
            </a:r>
            <a:r>
              <a:rPr lang="pl-PL" dirty="0" err="1">
                <a:solidFill>
                  <a:schemeClr val="bg1"/>
                </a:solidFill>
              </a:rPr>
              <a:t>many</a:t>
            </a:r>
            <a:r>
              <a:rPr lang="pl-PL" dirty="0">
                <a:solidFill>
                  <a:schemeClr val="bg1"/>
                </a:solidFill>
              </a:rPr>
              <a:t> </a:t>
            </a:r>
            <a:r>
              <a:rPr lang="pl-PL" dirty="0" err="1">
                <a:solidFill>
                  <a:schemeClr val="bg1"/>
                </a:solidFill>
              </a:rPr>
              <a:t>replicas</a:t>
            </a:r>
            <a:r>
              <a:rPr lang="pl-PL" dirty="0">
                <a:solidFill>
                  <a:schemeClr val="bg1"/>
                </a:solidFill>
              </a:rPr>
              <a:t> of a </a:t>
            </a:r>
            <a:r>
              <a:rPr lang="pl-PL" dirty="0" err="1">
                <a:solidFill>
                  <a:schemeClr val="bg1"/>
                </a:solidFill>
              </a:rPr>
              <a:t>partition</a:t>
            </a:r>
            <a:endParaRPr lang="pl-PL" dirty="0">
              <a:solidFill>
                <a:schemeClr val="bg1"/>
              </a:solidFill>
            </a:endParaRPr>
          </a:p>
          <a:p>
            <a:r>
              <a:rPr lang="pl-PL" dirty="0">
                <a:solidFill>
                  <a:schemeClr val="bg1"/>
                </a:solidFill>
              </a:rPr>
              <a:t>One </a:t>
            </a:r>
            <a:r>
              <a:rPr lang="pl-PL" b="1" dirty="0">
                <a:solidFill>
                  <a:schemeClr val="bg1"/>
                </a:solidFill>
              </a:rPr>
              <a:t>leader</a:t>
            </a:r>
            <a:r>
              <a:rPr lang="pl-PL" dirty="0">
                <a:solidFill>
                  <a:schemeClr val="bg1"/>
                </a:solidFill>
              </a:rPr>
              <a:t> and </a:t>
            </a:r>
            <a:r>
              <a:rPr lang="pl-PL" dirty="0" err="1">
                <a:solidFill>
                  <a:schemeClr val="bg1"/>
                </a:solidFill>
              </a:rPr>
              <a:t>many</a:t>
            </a:r>
            <a:r>
              <a:rPr lang="pl-PL" dirty="0">
                <a:solidFill>
                  <a:schemeClr val="bg1"/>
                </a:solidFill>
              </a:rPr>
              <a:t> </a:t>
            </a:r>
            <a:r>
              <a:rPr lang="pl-PL" b="1" dirty="0" err="1">
                <a:solidFill>
                  <a:schemeClr val="bg1"/>
                </a:solidFill>
              </a:rPr>
              <a:t>followers</a:t>
            </a:r>
            <a:endParaRPr lang="pl-PL" b="1" dirty="0">
              <a:solidFill>
                <a:schemeClr val="bg1"/>
              </a:solidFill>
            </a:endParaRPr>
          </a:p>
          <a:p>
            <a:r>
              <a:rPr lang="pl-PL" b="1" dirty="0">
                <a:solidFill>
                  <a:schemeClr val="bg1"/>
                </a:solidFill>
              </a:rPr>
              <a:t>In-</a:t>
            </a:r>
            <a:r>
              <a:rPr lang="pl-PL" b="1" dirty="0" err="1">
                <a:solidFill>
                  <a:schemeClr val="bg1"/>
                </a:solidFill>
              </a:rPr>
              <a:t>Sync</a:t>
            </a:r>
            <a:r>
              <a:rPr lang="pl-PL" b="1" dirty="0">
                <a:solidFill>
                  <a:schemeClr val="bg1"/>
                </a:solidFill>
              </a:rPr>
              <a:t> </a:t>
            </a:r>
            <a:r>
              <a:rPr lang="pl-PL" b="1" dirty="0" err="1">
                <a:solidFill>
                  <a:schemeClr val="bg1"/>
                </a:solidFill>
              </a:rPr>
              <a:t>Replica</a:t>
            </a:r>
            <a:r>
              <a:rPr lang="pl-PL" dirty="0">
                <a:solidFill>
                  <a:schemeClr val="bg1"/>
                </a:solidFill>
              </a:rPr>
              <a:t> </a:t>
            </a:r>
            <a:r>
              <a:rPr lang="pl-PL" dirty="0" err="1">
                <a:solidFill>
                  <a:schemeClr val="bg1"/>
                </a:solidFill>
              </a:rPr>
              <a:t>is</a:t>
            </a:r>
            <a:r>
              <a:rPr lang="pl-PL" dirty="0">
                <a:solidFill>
                  <a:schemeClr val="bg1"/>
                </a:solidFill>
              </a:rPr>
              <a:t> a </a:t>
            </a:r>
            <a:r>
              <a:rPr lang="pl-PL" dirty="0" err="1">
                <a:solidFill>
                  <a:schemeClr val="bg1"/>
                </a:solidFill>
              </a:rPr>
              <a:t>replica</a:t>
            </a:r>
            <a:r>
              <a:rPr lang="pl-PL" dirty="0">
                <a:solidFill>
                  <a:schemeClr val="bg1"/>
                </a:solidFill>
              </a:rPr>
              <a:t> </a:t>
            </a:r>
            <a:r>
              <a:rPr lang="pl-PL" dirty="0" err="1">
                <a:solidFill>
                  <a:schemeClr val="bg1"/>
                </a:solidFill>
              </a:rPr>
              <a:t>that</a:t>
            </a:r>
            <a:r>
              <a:rPr lang="pl-PL" dirty="0">
                <a:solidFill>
                  <a:schemeClr val="bg1"/>
                </a:solidFill>
              </a:rPr>
              <a:t> </a:t>
            </a:r>
            <a:r>
              <a:rPr lang="pl-PL" dirty="0" err="1">
                <a:solidFill>
                  <a:schemeClr val="bg1"/>
                </a:solidFill>
              </a:rPr>
              <a:t>has</a:t>
            </a:r>
            <a:r>
              <a:rPr lang="pl-PL" dirty="0">
                <a:solidFill>
                  <a:schemeClr val="bg1"/>
                </a:solidFill>
              </a:rPr>
              <a:t> </a:t>
            </a:r>
            <a:r>
              <a:rPr lang="pl-PL" i="1" dirty="0" err="1">
                <a:solidFill>
                  <a:schemeClr val="bg1"/>
                </a:solidFill>
              </a:rPr>
              <a:t>enough</a:t>
            </a:r>
            <a:r>
              <a:rPr lang="pl-PL" dirty="0">
                <a:solidFill>
                  <a:schemeClr val="bg1"/>
                </a:solidFill>
              </a:rPr>
              <a:t> </a:t>
            </a:r>
            <a:r>
              <a:rPr lang="pl-PL" dirty="0" err="1">
                <a:solidFill>
                  <a:schemeClr val="bg1"/>
                </a:solidFill>
              </a:rPr>
              <a:t>records</a:t>
            </a:r>
            <a:r>
              <a:rPr lang="pl-PL" dirty="0">
                <a:solidFill>
                  <a:schemeClr val="bg1"/>
                </a:solidFill>
              </a:rPr>
              <a:t> to be </a:t>
            </a:r>
            <a:r>
              <a:rPr lang="pl-PL" dirty="0" err="1">
                <a:solidFill>
                  <a:schemeClr val="bg1"/>
                </a:solidFill>
              </a:rPr>
              <a:t>considered</a:t>
            </a:r>
            <a:r>
              <a:rPr lang="pl-PL" dirty="0">
                <a:solidFill>
                  <a:schemeClr val="bg1"/>
                </a:solidFill>
              </a:rPr>
              <a:t> in </a:t>
            </a:r>
            <a:r>
              <a:rPr lang="pl-PL" b="1" dirty="0" err="1">
                <a:solidFill>
                  <a:schemeClr val="bg1"/>
                </a:solidFill>
              </a:rPr>
              <a:t>partition</a:t>
            </a:r>
            <a:r>
              <a:rPr lang="pl-PL" b="1" dirty="0">
                <a:solidFill>
                  <a:schemeClr val="bg1"/>
                </a:solidFill>
              </a:rPr>
              <a:t> leader </a:t>
            </a:r>
            <a:r>
              <a:rPr lang="pl-PL" b="1" dirty="0" err="1">
                <a:solidFill>
                  <a:schemeClr val="bg1"/>
                </a:solidFill>
              </a:rPr>
              <a:t>election</a:t>
            </a:r>
            <a:endParaRPr lang="pl-PL" b="1" dirty="0">
              <a:solidFill>
                <a:schemeClr val="bg1"/>
              </a:solidFill>
            </a:endParaRPr>
          </a:p>
        </p:txBody>
      </p:sp>
    </p:spTree>
    <p:extLst>
      <p:ext uri="{BB962C8B-B14F-4D97-AF65-F5344CB8AC3E}">
        <p14:creationId xmlns:p14="http://schemas.microsoft.com/office/powerpoint/2010/main" val="27365399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94.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pl-PL" dirty="0" err="1">
                <a:solidFill>
                  <a:schemeClr val="bg1"/>
                </a:solidFill>
              </a:rPr>
              <a:t>Brokers</a:t>
            </a:r>
            <a:endParaRPr lang="pl-PL" dirty="0">
              <a:solidFill>
                <a:schemeClr val="bg1"/>
              </a:solidFill>
            </a:endParaRPr>
          </a:p>
        </p:txBody>
      </p:sp>
      <p:sp>
        <p:nvSpPr>
          <p:cNvPr id="8" name="Content Placeholder 7">
            <a:extLst>
              <a:ext uri="{FF2B5EF4-FFF2-40B4-BE49-F238E27FC236}">
                <a16:creationId xmlns:a16="http://schemas.microsoft.com/office/drawing/2014/main" id="{8DC36335-78B3-714A-B20A-0EDFA6349C79}"/>
              </a:ext>
            </a:extLst>
          </p:cNvPr>
          <p:cNvSpPr>
            <a:spLocks noGrp="1"/>
          </p:cNvSpPr>
          <p:nvPr>
            <p:ph idx="1"/>
          </p:nvPr>
        </p:nvSpPr>
        <p:spPr/>
        <p:txBody>
          <a:bodyPr>
            <a:normAutofit/>
          </a:bodyPr>
          <a:lstStyle/>
          <a:p>
            <a:r>
              <a:rPr lang="pl-PL" dirty="0">
                <a:solidFill>
                  <a:schemeClr val="bg1"/>
                </a:solidFill>
              </a:rPr>
              <a:t>Kafka Broker </a:t>
            </a:r>
            <a:r>
              <a:rPr lang="pl-PL" dirty="0" err="1">
                <a:solidFill>
                  <a:schemeClr val="bg1"/>
                </a:solidFill>
              </a:rPr>
              <a:t>is</a:t>
            </a:r>
            <a:r>
              <a:rPr lang="pl-PL" dirty="0">
                <a:solidFill>
                  <a:schemeClr val="bg1"/>
                </a:solidFill>
              </a:rPr>
              <a:t> a Kafka </a:t>
            </a:r>
            <a:r>
              <a:rPr lang="pl-PL" dirty="0" err="1">
                <a:solidFill>
                  <a:schemeClr val="bg1"/>
                </a:solidFill>
              </a:rPr>
              <a:t>server</a:t>
            </a:r>
            <a:r>
              <a:rPr lang="pl-PL" dirty="0">
                <a:solidFill>
                  <a:schemeClr val="bg1"/>
                </a:solidFill>
              </a:rPr>
              <a:t> </a:t>
            </a:r>
            <a:r>
              <a:rPr lang="pl-PL" dirty="0" err="1">
                <a:solidFill>
                  <a:schemeClr val="bg1"/>
                </a:solidFill>
              </a:rPr>
              <a:t>that</a:t>
            </a:r>
            <a:r>
              <a:rPr lang="pl-PL" dirty="0">
                <a:solidFill>
                  <a:schemeClr val="bg1"/>
                </a:solidFill>
              </a:rPr>
              <a:t> </a:t>
            </a:r>
            <a:r>
              <a:rPr lang="pl-PL" dirty="0" err="1">
                <a:solidFill>
                  <a:schemeClr val="bg1"/>
                </a:solidFill>
              </a:rPr>
              <a:t>manages</a:t>
            </a:r>
            <a:r>
              <a:rPr lang="pl-PL" dirty="0">
                <a:solidFill>
                  <a:schemeClr val="bg1"/>
                </a:solidFill>
              </a:rPr>
              <a:t> </a:t>
            </a:r>
            <a:r>
              <a:rPr lang="pl-PL" dirty="0" err="1">
                <a:solidFill>
                  <a:schemeClr val="bg1"/>
                </a:solidFill>
              </a:rPr>
              <a:t>records</a:t>
            </a:r>
            <a:endParaRPr lang="pl-PL" dirty="0">
              <a:solidFill>
                <a:schemeClr val="bg1"/>
              </a:solidFill>
            </a:endParaRPr>
          </a:p>
          <a:p>
            <a:r>
              <a:rPr lang="pl-PL" dirty="0" err="1">
                <a:solidFill>
                  <a:schemeClr val="bg1"/>
                </a:solidFill>
              </a:rPr>
              <a:t>Receives</a:t>
            </a:r>
            <a:r>
              <a:rPr lang="pl-PL" dirty="0">
                <a:solidFill>
                  <a:schemeClr val="bg1"/>
                </a:solidFill>
              </a:rPr>
              <a:t> </a:t>
            </a:r>
            <a:r>
              <a:rPr lang="pl-PL" dirty="0" err="1">
                <a:solidFill>
                  <a:schemeClr val="bg1"/>
                </a:solidFill>
              </a:rPr>
              <a:t>messages</a:t>
            </a:r>
            <a:endParaRPr lang="pl-PL" dirty="0">
              <a:solidFill>
                <a:schemeClr val="bg1"/>
              </a:solidFill>
            </a:endParaRPr>
          </a:p>
          <a:p>
            <a:r>
              <a:rPr lang="pl-PL" dirty="0" err="1">
                <a:solidFill>
                  <a:schemeClr val="bg1"/>
                </a:solidFill>
              </a:rPr>
              <a:t>Assigns</a:t>
            </a:r>
            <a:r>
              <a:rPr lang="pl-PL" dirty="0">
                <a:solidFill>
                  <a:schemeClr val="bg1"/>
                </a:solidFill>
              </a:rPr>
              <a:t> </a:t>
            </a:r>
            <a:r>
              <a:rPr lang="pl-PL" dirty="0" err="1">
                <a:solidFill>
                  <a:schemeClr val="bg1"/>
                </a:solidFill>
              </a:rPr>
              <a:t>offsets</a:t>
            </a:r>
            <a:endParaRPr lang="pl-PL" dirty="0">
              <a:solidFill>
                <a:schemeClr val="bg1"/>
              </a:solidFill>
            </a:endParaRPr>
          </a:p>
          <a:p>
            <a:r>
              <a:rPr lang="pl-PL" dirty="0" err="1">
                <a:solidFill>
                  <a:schemeClr val="bg1"/>
                </a:solidFill>
              </a:rPr>
              <a:t>Commits</a:t>
            </a:r>
            <a:r>
              <a:rPr lang="pl-PL" dirty="0">
                <a:solidFill>
                  <a:schemeClr val="bg1"/>
                </a:solidFill>
              </a:rPr>
              <a:t> </a:t>
            </a:r>
            <a:r>
              <a:rPr lang="pl-PL" dirty="0" err="1">
                <a:solidFill>
                  <a:schemeClr val="bg1"/>
                </a:solidFill>
              </a:rPr>
              <a:t>messages</a:t>
            </a:r>
            <a:r>
              <a:rPr lang="pl-PL" dirty="0">
                <a:solidFill>
                  <a:schemeClr val="bg1"/>
                </a:solidFill>
              </a:rPr>
              <a:t> to </a:t>
            </a:r>
            <a:r>
              <a:rPr lang="pl-PL" dirty="0" err="1">
                <a:solidFill>
                  <a:schemeClr val="bg1"/>
                </a:solidFill>
              </a:rPr>
              <a:t>storage</a:t>
            </a:r>
            <a:r>
              <a:rPr lang="pl-PL" dirty="0">
                <a:solidFill>
                  <a:schemeClr val="bg1"/>
                </a:solidFill>
              </a:rPr>
              <a:t> on </a:t>
            </a:r>
            <a:r>
              <a:rPr lang="pl-PL" dirty="0" err="1">
                <a:solidFill>
                  <a:schemeClr val="bg1"/>
                </a:solidFill>
              </a:rPr>
              <a:t>disk</a:t>
            </a:r>
            <a:endParaRPr lang="pl-PL" dirty="0">
              <a:solidFill>
                <a:schemeClr val="bg1"/>
              </a:solidFill>
            </a:endParaRPr>
          </a:p>
          <a:p>
            <a:r>
              <a:rPr lang="pl-PL" dirty="0" err="1">
                <a:solidFill>
                  <a:schemeClr val="bg1"/>
                </a:solidFill>
              </a:rPr>
              <a:t>Each</a:t>
            </a:r>
            <a:r>
              <a:rPr lang="pl-PL" dirty="0">
                <a:solidFill>
                  <a:schemeClr val="bg1"/>
                </a:solidFill>
              </a:rPr>
              <a:t> broker </a:t>
            </a:r>
            <a:r>
              <a:rPr lang="pl-PL" dirty="0" err="1">
                <a:solidFill>
                  <a:schemeClr val="bg1"/>
                </a:solidFill>
              </a:rPr>
              <a:t>may</a:t>
            </a:r>
            <a:r>
              <a:rPr lang="pl-PL" dirty="0">
                <a:solidFill>
                  <a:schemeClr val="bg1"/>
                </a:solidFill>
              </a:rPr>
              <a:t> </a:t>
            </a:r>
            <a:r>
              <a:rPr lang="pl-PL" dirty="0" err="1">
                <a:solidFill>
                  <a:schemeClr val="bg1"/>
                </a:solidFill>
              </a:rPr>
              <a:t>have</a:t>
            </a:r>
            <a:r>
              <a:rPr lang="pl-PL" dirty="0">
                <a:solidFill>
                  <a:schemeClr val="bg1"/>
                </a:solidFill>
              </a:rPr>
              <a:t> zero </a:t>
            </a:r>
            <a:r>
              <a:rPr lang="pl-PL" dirty="0" err="1">
                <a:solidFill>
                  <a:schemeClr val="bg1"/>
                </a:solidFill>
              </a:rPr>
              <a:t>or</a:t>
            </a:r>
            <a:r>
              <a:rPr lang="pl-PL" dirty="0">
                <a:solidFill>
                  <a:schemeClr val="bg1"/>
                </a:solidFill>
              </a:rPr>
              <a:t> </a:t>
            </a:r>
            <a:r>
              <a:rPr lang="pl-PL" dirty="0" err="1">
                <a:solidFill>
                  <a:schemeClr val="bg1"/>
                </a:solidFill>
              </a:rPr>
              <a:t>more</a:t>
            </a:r>
            <a:r>
              <a:rPr lang="pl-PL" dirty="0">
                <a:solidFill>
                  <a:schemeClr val="bg1"/>
                </a:solidFill>
              </a:rPr>
              <a:t> </a:t>
            </a:r>
            <a:r>
              <a:rPr lang="pl-PL" dirty="0" err="1">
                <a:solidFill>
                  <a:schemeClr val="bg1"/>
                </a:solidFill>
              </a:rPr>
              <a:t>partitions</a:t>
            </a:r>
            <a:r>
              <a:rPr lang="pl-PL" dirty="0">
                <a:solidFill>
                  <a:schemeClr val="bg1"/>
                </a:solidFill>
              </a:rPr>
              <a:t> per </a:t>
            </a:r>
            <a:r>
              <a:rPr lang="pl-PL" dirty="0" err="1">
                <a:solidFill>
                  <a:schemeClr val="bg1"/>
                </a:solidFill>
              </a:rPr>
              <a:t>topic</a:t>
            </a:r>
            <a:r>
              <a:rPr lang="pl-PL" dirty="0">
                <a:solidFill>
                  <a:schemeClr val="bg1"/>
                </a:solidFill>
              </a:rPr>
              <a:t>. </a:t>
            </a:r>
            <a:endParaRPr lang="pl-PL" sz="2800" dirty="0">
              <a:solidFill>
                <a:schemeClr val="bg1"/>
              </a:solidFill>
            </a:endParaRPr>
          </a:p>
        </p:txBody>
      </p:sp>
    </p:spTree>
    <p:extLst>
      <p:ext uri="{BB962C8B-B14F-4D97-AF65-F5344CB8AC3E}">
        <p14:creationId xmlns:p14="http://schemas.microsoft.com/office/powerpoint/2010/main" val="770466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95.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pl-PL" dirty="0">
                <a:solidFill>
                  <a:schemeClr val="bg1"/>
                </a:solidFill>
              </a:rPr>
              <a:t>Cluster</a:t>
            </a:r>
          </a:p>
        </p:txBody>
      </p:sp>
      <p:sp>
        <p:nvSpPr>
          <p:cNvPr id="8" name="Content Placeholder 7">
            <a:extLst>
              <a:ext uri="{FF2B5EF4-FFF2-40B4-BE49-F238E27FC236}">
                <a16:creationId xmlns:a16="http://schemas.microsoft.com/office/drawing/2014/main" id="{8DC36335-78B3-714A-B20A-0EDFA6349C79}"/>
              </a:ext>
            </a:extLst>
          </p:cNvPr>
          <p:cNvSpPr>
            <a:spLocks noGrp="1"/>
          </p:cNvSpPr>
          <p:nvPr>
            <p:ph idx="1"/>
          </p:nvPr>
        </p:nvSpPr>
        <p:spPr/>
        <p:txBody>
          <a:bodyPr>
            <a:normAutofit/>
          </a:bodyPr>
          <a:lstStyle/>
          <a:p>
            <a:pPr marL="0" indent="0">
              <a:buNone/>
            </a:pPr>
            <a:r>
              <a:rPr lang="pl-PL" dirty="0" err="1">
                <a:solidFill>
                  <a:schemeClr val="bg1"/>
                </a:solidFill>
              </a:rPr>
              <a:t>When</a:t>
            </a:r>
            <a:r>
              <a:rPr lang="pl-PL" dirty="0">
                <a:solidFill>
                  <a:schemeClr val="bg1"/>
                </a:solidFill>
              </a:rPr>
              <a:t> Kafka </a:t>
            </a:r>
            <a:r>
              <a:rPr lang="pl-PL" dirty="0" err="1">
                <a:solidFill>
                  <a:schemeClr val="bg1"/>
                </a:solidFill>
              </a:rPr>
              <a:t>has</a:t>
            </a:r>
            <a:r>
              <a:rPr lang="pl-PL" dirty="0">
                <a:solidFill>
                  <a:schemeClr val="bg1"/>
                </a:solidFill>
              </a:rPr>
              <a:t> </a:t>
            </a:r>
            <a:r>
              <a:rPr lang="pl-PL" dirty="0" err="1">
                <a:solidFill>
                  <a:schemeClr val="bg1"/>
                </a:solidFill>
              </a:rPr>
              <a:t>more</a:t>
            </a:r>
            <a:r>
              <a:rPr lang="pl-PL" dirty="0">
                <a:solidFill>
                  <a:schemeClr val="bg1"/>
                </a:solidFill>
              </a:rPr>
              <a:t> </a:t>
            </a:r>
            <a:r>
              <a:rPr lang="pl-PL" dirty="0" err="1">
                <a:solidFill>
                  <a:schemeClr val="bg1"/>
                </a:solidFill>
              </a:rPr>
              <a:t>than</a:t>
            </a:r>
            <a:r>
              <a:rPr lang="pl-PL" dirty="0">
                <a:solidFill>
                  <a:schemeClr val="bg1"/>
                </a:solidFill>
              </a:rPr>
              <a:t> one broker, </a:t>
            </a:r>
            <a:r>
              <a:rPr lang="pl-PL" dirty="0" err="1">
                <a:solidFill>
                  <a:schemeClr val="bg1"/>
                </a:solidFill>
              </a:rPr>
              <a:t>it</a:t>
            </a:r>
            <a:r>
              <a:rPr lang="pl-PL" dirty="0">
                <a:solidFill>
                  <a:schemeClr val="bg1"/>
                </a:solidFill>
              </a:rPr>
              <a:t> </a:t>
            </a:r>
            <a:r>
              <a:rPr lang="pl-PL" dirty="0" err="1">
                <a:solidFill>
                  <a:schemeClr val="bg1"/>
                </a:solidFill>
              </a:rPr>
              <a:t>is</a:t>
            </a:r>
            <a:r>
              <a:rPr lang="pl-PL" dirty="0">
                <a:solidFill>
                  <a:schemeClr val="bg1"/>
                </a:solidFill>
              </a:rPr>
              <a:t> </a:t>
            </a:r>
            <a:r>
              <a:rPr lang="pl-PL" dirty="0" err="1">
                <a:solidFill>
                  <a:schemeClr val="bg1"/>
                </a:solidFill>
              </a:rPr>
              <a:t>called</a:t>
            </a:r>
            <a:r>
              <a:rPr lang="pl-PL" dirty="0">
                <a:solidFill>
                  <a:schemeClr val="bg1"/>
                </a:solidFill>
              </a:rPr>
              <a:t> a Kafka </a:t>
            </a:r>
            <a:r>
              <a:rPr lang="pl-PL" dirty="0" err="1">
                <a:solidFill>
                  <a:schemeClr val="bg1"/>
                </a:solidFill>
              </a:rPr>
              <a:t>cluster</a:t>
            </a:r>
            <a:r>
              <a:rPr lang="pl-PL" dirty="0">
                <a:solidFill>
                  <a:schemeClr val="bg1"/>
                </a:solidFill>
              </a:rPr>
              <a:t>. </a:t>
            </a:r>
          </a:p>
          <a:p>
            <a:pPr marL="0" indent="0">
              <a:buNone/>
            </a:pPr>
            <a:r>
              <a:rPr lang="pl-PL" dirty="0">
                <a:solidFill>
                  <a:schemeClr val="bg1"/>
                </a:solidFill>
              </a:rPr>
              <a:t>A Kafka </a:t>
            </a:r>
            <a:r>
              <a:rPr lang="pl-PL" dirty="0" err="1">
                <a:solidFill>
                  <a:schemeClr val="bg1"/>
                </a:solidFill>
              </a:rPr>
              <a:t>cluster</a:t>
            </a:r>
            <a:r>
              <a:rPr lang="pl-PL" dirty="0">
                <a:solidFill>
                  <a:schemeClr val="bg1"/>
                </a:solidFill>
              </a:rPr>
              <a:t> </a:t>
            </a:r>
            <a:r>
              <a:rPr lang="pl-PL" dirty="0" err="1">
                <a:solidFill>
                  <a:schemeClr val="bg1"/>
                </a:solidFill>
              </a:rPr>
              <a:t>can</a:t>
            </a:r>
            <a:r>
              <a:rPr lang="pl-PL" dirty="0">
                <a:solidFill>
                  <a:schemeClr val="bg1"/>
                </a:solidFill>
              </a:rPr>
              <a:t> be </a:t>
            </a:r>
            <a:r>
              <a:rPr lang="pl-PL" dirty="0" err="1">
                <a:solidFill>
                  <a:schemeClr val="bg1"/>
                </a:solidFill>
              </a:rPr>
              <a:t>expanded</a:t>
            </a:r>
            <a:r>
              <a:rPr lang="pl-PL" dirty="0">
                <a:solidFill>
                  <a:schemeClr val="bg1"/>
                </a:solidFill>
              </a:rPr>
              <a:t> </a:t>
            </a:r>
            <a:r>
              <a:rPr lang="pl-PL" dirty="0" err="1">
                <a:solidFill>
                  <a:schemeClr val="bg1"/>
                </a:solidFill>
              </a:rPr>
              <a:t>without</a:t>
            </a:r>
            <a:r>
              <a:rPr lang="pl-PL" dirty="0">
                <a:solidFill>
                  <a:schemeClr val="bg1"/>
                </a:solidFill>
              </a:rPr>
              <a:t> </a:t>
            </a:r>
            <a:r>
              <a:rPr lang="pl-PL" dirty="0" err="1">
                <a:solidFill>
                  <a:schemeClr val="bg1"/>
                </a:solidFill>
              </a:rPr>
              <a:t>downtime</a:t>
            </a:r>
            <a:r>
              <a:rPr lang="pl-PL" dirty="0">
                <a:solidFill>
                  <a:schemeClr val="bg1"/>
                </a:solidFill>
              </a:rPr>
              <a:t>.</a:t>
            </a:r>
            <a:endParaRPr lang="pl-PL" sz="2800" dirty="0">
              <a:solidFill>
                <a:schemeClr val="bg1"/>
              </a:solidFill>
            </a:endParaRPr>
          </a:p>
        </p:txBody>
      </p:sp>
    </p:spTree>
    <p:extLst>
      <p:ext uri="{BB962C8B-B14F-4D97-AF65-F5344CB8AC3E}">
        <p14:creationId xmlns:p14="http://schemas.microsoft.com/office/powerpoint/2010/main" val="171051504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r>
              <a:rPr lang="pl-PL" dirty="0" err="1">
                <a:solidFill>
                  <a:schemeClr val="bg1"/>
                </a:solidFill>
              </a:rPr>
              <a:t>Zookeeper</a:t>
            </a:r>
            <a:endParaRPr lang="pl-PL" dirty="0">
              <a:solidFill>
                <a:schemeClr val="bg1"/>
              </a:solidFill>
            </a:endParaRPr>
          </a:p>
        </p:txBody>
      </p:sp>
      <p:sp>
        <p:nvSpPr>
          <p:cNvPr id="8" name="Content Placeholder 7">
            <a:extLst>
              <a:ext uri="{FF2B5EF4-FFF2-40B4-BE49-F238E27FC236}">
                <a16:creationId xmlns:a16="http://schemas.microsoft.com/office/drawing/2014/main" id="{8DC36335-78B3-714A-B20A-0EDFA6349C79}"/>
              </a:ext>
            </a:extLst>
          </p:cNvPr>
          <p:cNvSpPr>
            <a:spLocks noGrp="1"/>
          </p:cNvSpPr>
          <p:nvPr>
            <p:ph idx="1"/>
          </p:nvPr>
        </p:nvSpPr>
        <p:spPr/>
        <p:txBody>
          <a:bodyPr>
            <a:normAutofit/>
          </a:bodyPr>
          <a:lstStyle/>
          <a:p>
            <a:r>
              <a:rPr lang="pl-PL" sz="2800" dirty="0">
                <a:solidFill>
                  <a:schemeClr val="bg1"/>
                </a:solidFill>
              </a:rPr>
              <a:t>It </a:t>
            </a:r>
            <a:r>
              <a:rPr lang="pl-PL" sz="2800" dirty="0" err="1">
                <a:solidFill>
                  <a:schemeClr val="bg1"/>
                </a:solidFill>
              </a:rPr>
              <a:t>backups</a:t>
            </a:r>
            <a:r>
              <a:rPr lang="pl-PL" sz="2800" dirty="0">
                <a:solidFill>
                  <a:schemeClr val="bg1"/>
                </a:solidFill>
              </a:rPr>
              <a:t> the </a:t>
            </a:r>
            <a:r>
              <a:rPr lang="pl-PL" sz="2800" dirty="0" err="1">
                <a:solidFill>
                  <a:schemeClr val="bg1"/>
                </a:solidFill>
              </a:rPr>
              <a:t>date</a:t>
            </a:r>
            <a:r>
              <a:rPr lang="pl-PL" sz="2800" dirty="0">
                <a:solidFill>
                  <a:schemeClr val="bg1"/>
                </a:solidFill>
              </a:rPr>
              <a:t> </a:t>
            </a:r>
            <a:r>
              <a:rPr lang="pl-PL" sz="2800" dirty="0" err="1">
                <a:solidFill>
                  <a:schemeClr val="bg1"/>
                </a:solidFill>
              </a:rPr>
              <a:t>critical</a:t>
            </a:r>
            <a:r>
              <a:rPr lang="pl-PL" sz="2800" dirty="0">
                <a:solidFill>
                  <a:schemeClr val="bg1"/>
                </a:solidFill>
              </a:rPr>
              <a:t> </a:t>
            </a:r>
            <a:r>
              <a:rPr lang="pl-PL" sz="2800" dirty="0" err="1">
                <a:solidFill>
                  <a:schemeClr val="bg1"/>
                </a:solidFill>
              </a:rPr>
              <a:t>metadata</a:t>
            </a:r>
            <a:r>
              <a:rPr lang="pl-PL" sz="2800" dirty="0">
                <a:solidFill>
                  <a:schemeClr val="bg1"/>
                </a:solidFill>
              </a:rPr>
              <a:t> of Kafka Cluster</a:t>
            </a:r>
          </a:p>
          <a:p>
            <a:r>
              <a:rPr lang="pl-PL" sz="2800" dirty="0" err="1">
                <a:solidFill>
                  <a:schemeClr val="bg1"/>
                </a:solidFill>
              </a:rPr>
              <a:t>Responsible</a:t>
            </a:r>
            <a:r>
              <a:rPr lang="pl-PL" sz="2800" dirty="0">
                <a:solidFill>
                  <a:schemeClr val="bg1"/>
                </a:solidFill>
              </a:rPr>
              <a:t> for </a:t>
            </a:r>
            <a:r>
              <a:rPr lang="pl-PL" sz="2800" dirty="0" err="1">
                <a:solidFill>
                  <a:schemeClr val="bg1"/>
                </a:solidFill>
              </a:rPr>
              <a:t>ellection</a:t>
            </a:r>
            <a:endParaRPr lang="pl-PL" sz="2800" dirty="0">
              <a:solidFill>
                <a:schemeClr val="bg1"/>
              </a:solidFill>
            </a:endParaRPr>
          </a:p>
          <a:p>
            <a:r>
              <a:rPr lang="pl-PL" dirty="0">
                <a:solidFill>
                  <a:schemeClr val="bg1"/>
                </a:solidFill>
              </a:rPr>
              <a:t>Stores </a:t>
            </a:r>
            <a:r>
              <a:rPr lang="pl-PL" dirty="0" err="1">
                <a:solidFill>
                  <a:schemeClr val="bg1"/>
                </a:solidFill>
              </a:rPr>
              <a:t>ACLs</a:t>
            </a:r>
            <a:endParaRPr lang="pl-PL" dirty="0">
              <a:solidFill>
                <a:schemeClr val="bg1"/>
              </a:solidFill>
            </a:endParaRPr>
          </a:p>
          <a:p>
            <a:r>
              <a:rPr lang="pl-PL" sz="2800" dirty="0">
                <a:solidFill>
                  <a:schemeClr val="bg1"/>
                </a:solidFill>
              </a:rPr>
              <a:t>Stores list of </a:t>
            </a:r>
            <a:r>
              <a:rPr lang="pl-PL" sz="2800" dirty="0" err="1">
                <a:solidFill>
                  <a:schemeClr val="bg1"/>
                </a:solidFill>
              </a:rPr>
              <a:t>available</a:t>
            </a:r>
            <a:r>
              <a:rPr lang="pl-PL" sz="2800" dirty="0">
                <a:solidFill>
                  <a:schemeClr val="bg1"/>
                </a:solidFill>
              </a:rPr>
              <a:t> Kafka </a:t>
            </a:r>
            <a:r>
              <a:rPr lang="pl-PL" sz="2800" dirty="0" err="1">
                <a:solidFill>
                  <a:schemeClr val="bg1"/>
                </a:solidFill>
              </a:rPr>
              <a:t>brokers</a:t>
            </a:r>
            <a:endParaRPr lang="pl-PL" sz="2800" dirty="0">
              <a:solidFill>
                <a:schemeClr val="bg1"/>
              </a:solidFill>
            </a:endParaRPr>
          </a:p>
        </p:txBody>
      </p:sp>
    </p:spTree>
    <p:extLst>
      <p:ext uri="{BB962C8B-B14F-4D97-AF65-F5344CB8AC3E}">
        <p14:creationId xmlns:p14="http://schemas.microsoft.com/office/powerpoint/2010/main" val="32740183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E20EB187-900F-4AF5-813B-101456D9F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8C739E4B-57CC-1A45-9F45-2F0920123D1C}"/>
              </a:ext>
            </a:extLst>
          </p:cNvPr>
          <p:cNvPicPr>
            <a:picLocks noChangeAspect="1"/>
          </p:cNvPicPr>
          <p:nvPr/>
        </p:nvPicPr>
        <p:blipFill rotWithShape="1">
          <a:blip r:embed="rId2">
            <a:alphaModFix amt="50000"/>
          </a:blip>
          <a:srcRect t="7823" b="7908"/>
          <a:stretch/>
        </p:blipFill>
        <p:spPr>
          <a:xfrm>
            <a:off x="20" y="1"/>
            <a:ext cx="12191980" cy="6857999"/>
          </a:xfrm>
          <a:prstGeom prst="rect">
            <a:avLst/>
          </a:prstGeom>
        </p:spPr>
      </p:pic>
      <p:sp>
        <p:nvSpPr>
          <p:cNvPr id="7" name="Title 4">
            <a:extLst>
              <a:ext uri="{FF2B5EF4-FFF2-40B4-BE49-F238E27FC236}">
                <a16:creationId xmlns:a16="http://schemas.microsoft.com/office/drawing/2014/main" id="{40435B20-E271-244A-8E6B-E391F5408538}"/>
              </a:ext>
            </a:extLst>
          </p:cNvPr>
          <p:cNvSpPr>
            <a:spLocks noGrp="1"/>
          </p:cNvSpPr>
          <p:nvPr>
            <p:ph type="title"/>
          </p:nvPr>
        </p:nvSpPr>
        <p:spPr>
          <a:xfrm>
            <a:off x="4387349" y="1200152"/>
            <a:ext cx="6897171" cy="4457696"/>
          </a:xfrm>
        </p:spPr>
        <p:txBody>
          <a:bodyPr vert="horz" lIns="91440" tIns="45720" rIns="91440" bIns="45720" rtlCol="0" anchor="ctr">
            <a:normAutofit/>
          </a:bodyPr>
          <a:lstStyle/>
          <a:p>
            <a:r>
              <a:rPr lang="en-GB" sz="5400" dirty="0"/>
              <a:t>Persistence</a:t>
            </a:r>
          </a:p>
        </p:txBody>
      </p:sp>
      <p:cxnSp>
        <p:nvCxnSpPr>
          <p:cNvPr id="34" name="Straight Connector 33">
            <a:extLst>
              <a:ext uri="{FF2B5EF4-FFF2-40B4-BE49-F238E27FC236}">
                <a16:creationId xmlns:a16="http://schemas.microsoft.com/office/drawing/2014/main" id="{624D17C8-E9C2-48A4-AA36-D7048A6CCC4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5891" y="2286000"/>
            <a:ext cx="0" cy="228600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92520836"/>
      </p:ext>
    </p:extLst>
  </p:cSld>
  <p:clrMapOvr>
    <a:overrideClrMapping bg1="dk1" tx1="lt1" bg2="dk2" tx2="lt2" accent1="accent1" accent2="accent2" accent3="accent3" accent4="accent4" accent5="accent5" accent6="accent6" hlink="hlink" folHlink="folHlink"/>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pPr fontAlgn="base"/>
            <a:r>
              <a:rPr lang="en-GB" dirty="0">
                <a:solidFill>
                  <a:schemeClr val="bg1"/>
                </a:solidFill>
              </a:rPr>
              <a:t>Persistence</a:t>
            </a:r>
          </a:p>
        </p:txBody>
      </p:sp>
      <p:sp>
        <p:nvSpPr>
          <p:cNvPr id="8" name="Content Placeholder 7">
            <a:extLst>
              <a:ext uri="{FF2B5EF4-FFF2-40B4-BE49-F238E27FC236}">
                <a16:creationId xmlns:a16="http://schemas.microsoft.com/office/drawing/2014/main" id="{8DC36335-78B3-714A-B20A-0EDFA6349C79}"/>
              </a:ext>
            </a:extLst>
          </p:cNvPr>
          <p:cNvSpPr>
            <a:spLocks noGrp="1"/>
          </p:cNvSpPr>
          <p:nvPr>
            <p:ph idx="1"/>
          </p:nvPr>
        </p:nvSpPr>
        <p:spPr/>
        <p:txBody>
          <a:bodyPr>
            <a:normAutofit/>
          </a:bodyPr>
          <a:lstStyle/>
          <a:p>
            <a:r>
              <a:rPr lang="en-GB" dirty="0">
                <a:solidFill>
                  <a:schemeClr val="bg1"/>
                </a:solidFill>
              </a:rPr>
              <a:t>Kafka relies heavily on the filesystem for storing and caching messages.</a:t>
            </a:r>
          </a:p>
          <a:p>
            <a:r>
              <a:rPr lang="en-GB" dirty="0">
                <a:solidFill>
                  <a:schemeClr val="bg1"/>
                </a:solidFill>
              </a:rPr>
              <a:t>There is a general perception that "disks are slow”</a:t>
            </a:r>
          </a:p>
          <a:p>
            <a:r>
              <a:rPr lang="en-GB" sz="2800" dirty="0">
                <a:solidFill>
                  <a:schemeClr val="bg1"/>
                </a:solidFill>
              </a:rPr>
              <a:t>But</a:t>
            </a:r>
          </a:p>
          <a:p>
            <a:r>
              <a:rPr lang="pl-PL" dirty="0" err="1">
                <a:solidFill>
                  <a:schemeClr val="bg1"/>
                </a:solidFill>
              </a:rPr>
              <a:t>Sequential</a:t>
            </a:r>
            <a:r>
              <a:rPr lang="pl-PL" dirty="0">
                <a:solidFill>
                  <a:schemeClr val="bg1"/>
                </a:solidFill>
              </a:rPr>
              <a:t> </a:t>
            </a:r>
            <a:r>
              <a:rPr lang="pl-PL" dirty="0" err="1">
                <a:solidFill>
                  <a:schemeClr val="bg1"/>
                </a:solidFill>
              </a:rPr>
              <a:t>disk</a:t>
            </a:r>
            <a:r>
              <a:rPr lang="pl-PL" dirty="0">
                <a:solidFill>
                  <a:schemeClr val="bg1"/>
                </a:solidFill>
              </a:rPr>
              <a:t> </a:t>
            </a:r>
            <a:r>
              <a:rPr lang="pl-PL" dirty="0" err="1">
                <a:solidFill>
                  <a:schemeClr val="bg1"/>
                </a:solidFill>
              </a:rPr>
              <a:t>access</a:t>
            </a:r>
            <a:r>
              <a:rPr lang="pl-PL" dirty="0">
                <a:solidFill>
                  <a:schemeClr val="bg1"/>
                </a:solidFill>
              </a:rPr>
              <a:t> </a:t>
            </a:r>
            <a:r>
              <a:rPr lang="pl-PL" dirty="0" err="1">
                <a:solidFill>
                  <a:schemeClr val="bg1"/>
                </a:solidFill>
              </a:rPr>
              <a:t>can</a:t>
            </a:r>
            <a:r>
              <a:rPr lang="pl-PL" dirty="0">
                <a:solidFill>
                  <a:schemeClr val="bg1"/>
                </a:solidFill>
              </a:rPr>
              <a:t> in </a:t>
            </a:r>
            <a:r>
              <a:rPr lang="pl-PL" dirty="0" err="1">
                <a:solidFill>
                  <a:schemeClr val="bg1"/>
                </a:solidFill>
              </a:rPr>
              <a:t>some</a:t>
            </a:r>
            <a:r>
              <a:rPr lang="pl-PL" dirty="0">
                <a:solidFill>
                  <a:schemeClr val="bg1"/>
                </a:solidFill>
              </a:rPr>
              <a:t> </a:t>
            </a:r>
            <a:r>
              <a:rPr lang="pl-PL" dirty="0" err="1">
                <a:solidFill>
                  <a:schemeClr val="bg1"/>
                </a:solidFill>
              </a:rPr>
              <a:t>cases</a:t>
            </a:r>
            <a:r>
              <a:rPr lang="pl-PL" dirty="0">
                <a:solidFill>
                  <a:schemeClr val="bg1"/>
                </a:solidFill>
              </a:rPr>
              <a:t> be </a:t>
            </a:r>
            <a:r>
              <a:rPr lang="pl-PL" dirty="0" err="1">
                <a:solidFill>
                  <a:schemeClr val="bg1"/>
                </a:solidFill>
              </a:rPr>
              <a:t>faster</a:t>
            </a:r>
            <a:r>
              <a:rPr lang="pl-PL" dirty="0">
                <a:solidFill>
                  <a:schemeClr val="bg1"/>
                </a:solidFill>
              </a:rPr>
              <a:t> </a:t>
            </a:r>
            <a:r>
              <a:rPr lang="pl-PL" dirty="0" err="1">
                <a:solidFill>
                  <a:schemeClr val="bg1"/>
                </a:solidFill>
              </a:rPr>
              <a:t>than</a:t>
            </a:r>
            <a:r>
              <a:rPr lang="pl-PL" dirty="0">
                <a:solidFill>
                  <a:schemeClr val="bg1"/>
                </a:solidFill>
              </a:rPr>
              <a:t> </a:t>
            </a:r>
            <a:r>
              <a:rPr lang="pl-PL" dirty="0" err="1">
                <a:solidFill>
                  <a:schemeClr val="bg1"/>
                </a:solidFill>
              </a:rPr>
              <a:t>random</a:t>
            </a:r>
            <a:r>
              <a:rPr lang="pl-PL" dirty="0">
                <a:solidFill>
                  <a:schemeClr val="bg1"/>
                </a:solidFill>
              </a:rPr>
              <a:t> </a:t>
            </a:r>
            <a:r>
              <a:rPr lang="pl-PL" dirty="0" err="1">
                <a:solidFill>
                  <a:schemeClr val="bg1"/>
                </a:solidFill>
              </a:rPr>
              <a:t>memory</a:t>
            </a:r>
            <a:r>
              <a:rPr lang="pl-PL" dirty="0">
                <a:solidFill>
                  <a:schemeClr val="bg1"/>
                </a:solidFill>
              </a:rPr>
              <a:t> </a:t>
            </a:r>
            <a:r>
              <a:rPr lang="pl-PL" dirty="0" err="1">
                <a:solidFill>
                  <a:schemeClr val="bg1"/>
                </a:solidFill>
              </a:rPr>
              <a:t>access</a:t>
            </a:r>
            <a:r>
              <a:rPr lang="pl-PL" dirty="0">
                <a:solidFill>
                  <a:schemeClr val="bg1"/>
                </a:solidFill>
              </a:rPr>
              <a:t>!</a:t>
            </a:r>
            <a:endParaRPr lang="pl-PL" sz="2800" dirty="0">
              <a:solidFill>
                <a:schemeClr val="bg1"/>
              </a:solidFill>
            </a:endParaRPr>
          </a:p>
        </p:txBody>
      </p:sp>
    </p:spTree>
    <p:extLst>
      <p:ext uri="{BB962C8B-B14F-4D97-AF65-F5344CB8AC3E}">
        <p14:creationId xmlns:p14="http://schemas.microsoft.com/office/powerpoint/2010/main" val="153845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99.xml><?xml version="1.0" encoding="utf-8"?>
<p:sld xmlns:a="http://schemas.openxmlformats.org/drawingml/2006/main" xmlns:r="http://schemas.openxmlformats.org/officeDocument/2006/relationships" xmlns:p="http://schemas.openxmlformats.org/presentationml/2006/main">
  <p:cSld>
    <p:bg>
      <p:bgPr>
        <a:solidFill>
          <a:schemeClr val="bg2">
            <a:lumMod val="2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0435B20-E271-244A-8E6B-E391F5408538}"/>
              </a:ext>
            </a:extLst>
          </p:cNvPr>
          <p:cNvSpPr>
            <a:spLocks noGrp="1"/>
          </p:cNvSpPr>
          <p:nvPr>
            <p:ph type="title"/>
          </p:nvPr>
        </p:nvSpPr>
        <p:spPr/>
        <p:txBody>
          <a:bodyPr/>
          <a:lstStyle/>
          <a:p>
            <a:pPr fontAlgn="base"/>
            <a:r>
              <a:rPr lang="en-GB" dirty="0">
                <a:solidFill>
                  <a:schemeClr val="bg1"/>
                </a:solidFill>
              </a:rPr>
              <a:t>Persistence</a:t>
            </a:r>
          </a:p>
        </p:txBody>
      </p:sp>
      <p:sp>
        <p:nvSpPr>
          <p:cNvPr id="8" name="Content Placeholder 7">
            <a:extLst>
              <a:ext uri="{FF2B5EF4-FFF2-40B4-BE49-F238E27FC236}">
                <a16:creationId xmlns:a16="http://schemas.microsoft.com/office/drawing/2014/main" id="{8DC36335-78B3-714A-B20A-0EDFA6349C79}"/>
              </a:ext>
            </a:extLst>
          </p:cNvPr>
          <p:cNvSpPr>
            <a:spLocks noGrp="1"/>
          </p:cNvSpPr>
          <p:nvPr>
            <p:ph idx="1"/>
          </p:nvPr>
        </p:nvSpPr>
        <p:spPr/>
        <p:txBody>
          <a:bodyPr>
            <a:normAutofit/>
          </a:bodyPr>
          <a:lstStyle/>
          <a:p>
            <a:r>
              <a:rPr lang="en-GB" dirty="0">
                <a:solidFill>
                  <a:schemeClr val="bg1"/>
                </a:solidFill>
              </a:rPr>
              <a:t>Kafka relies heavily on the filesystem for storing and caching messages.</a:t>
            </a:r>
          </a:p>
          <a:p>
            <a:r>
              <a:rPr lang="en-GB" dirty="0">
                <a:solidFill>
                  <a:schemeClr val="bg1"/>
                </a:solidFill>
              </a:rPr>
              <a:t>There is a general perception that "disks are slow”</a:t>
            </a:r>
          </a:p>
          <a:p>
            <a:r>
              <a:rPr lang="en-GB" sz="2800" dirty="0">
                <a:solidFill>
                  <a:schemeClr val="bg1"/>
                </a:solidFill>
              </a:rPr>
              <a:t>But</a:t>
            </a:r>
          </a:p>
          <a:p>
            <a:r>
              <a:rPr lang="pl-PL" dirty="0" err="1">
                <a:solidFill>
                  <a:schemeClr val="bg1"/>
                </a:solidFill>
              </a:rPr>
              <a:t>Sequential</a:t>
            </a:r>
            <a:r>
              <a:rPr lang="pl-PL" dirty="0">
                <a:solidFill>
                  <a:schemeClr val="bg1"/>
                </a:solidFill>
              </a:rPr>
              <a:t> </a:t>
            </a:r>
            <a:r>
              <a:rPr lang="pl-PL" dirty="0" err="1">
                <a:solidFill>
                  <a:schemeClr val="bg1"/>
                </a:solidFill>
              </a:rPr>
              <a:t>disk</a:t>
            </a:r>
            <a:r>
              <a:rPr lang="pl-PL" dirty="0">
                <a:solidFill>
                  <a:schemeClr val="bg1"/>
                </a:solidFill>
              </a:rPr>
              <a:t> </a:t>
            </a:r>
            <a:r>
              <a:rPr lang="pl-PL" dirty="0" err="1">
                <a:solidFill>
                  <a:schemeClr val="bg1"/>
                </a:solidFill>
              </a:rPr>
              <a:t>access</a:t>
            </a:r>
            <a:r>
              <a:rPr lang="pl-PL" dirty="0">
                <a:solidFill>
                  <a:schemeClr val="bg1"/>
                </a:solidFill>
              </a:rPr>
              <a:t> </a:t>
            </a:r>
            <a:r>
              <a:rPr lang="pl-PL" dirty="0" err="1">
                <a:solidFill>
                  <a:schemeClr val="bg1"/>
                </a:solidFill>
              </a:rPr>
              <a:t>can</a:t>
            </a:r>
            <a:r>
              <a:rPr lang="pl-PL" dirty="0">
                <a:solidFill>
                  <a:schemeClr val="bg1"/>
                </a:solidFill>
              </a:rPr>
              <a:t> in </a:t>
            </a:r>
            <a:r>
              <a:rPr lang="pl-PL" dirty="0" err="1">
                <a:solidFill>
                  <a:schemeClr val="bg1"/>
                </a:solidFill>
              </a:rPr>
              <a:t>some</a:t>
            </a:r>
            <a:r>
              <a:rPr lang="pl-PL" dirty="0">
                <a:solidFill>
                  <a:schemeClr val="bg1"/>
                </a:solidFill>
              </a:rPr>
              <a:t> </a:t>
            </a:r>
            <a:r>
              <a:rPr lang="pl-PL" dirty="0" err="1">
                <a:solidFill>
                  <a:schemeClr val="bg1"/>
                </a:solidFill>
              </a:rPr>
              <a:t>cases</a:t>
            </a:r>
            <a:r>
              <a:rPr lang="pl-PL" dirty="0">
                <a:solidFill>
                  <a:schemeClr val="bg1"/>
                </a:solidFill>
              </a:rPr>
              <a:t> be </a:t>
            </a:r>
            <a:r>
              <a:rPr lang="pl-PL" dirty="0" err="1">
                <a:solidFill>
                  <a:schemeClr val="bg1"/>
                </a:solidFill>
              </a:rPr>
              <a:t>faster</a:t>
            </a:r>
            <a:r>
              <a:rPr lang="pl-PL" dirty="0">
                <a:solidFill>
                  <a:schemeClr val="bg1"/>
                </a:solidFill>
              </a:rPr>
              <a:t> </a:t>
            </a:r>
            <a:r>
              <a:rPr lang="pl-PL" dirty="0" err="1">
                <a:solidFill>
                  <a:schemeClr val="bg1"/>
                </a:solidFill>
              </a:rPr>
              <a:t>than</a:t>
            </a:r>
            <a:r>
              <a:rPr lang="pl-PL" dirty="0">
                <a:solidFill>
                  <a:schemeClr val="bg1"/>
                </a:solidFill>
              </a:rPr>
              <a:t> </a:t>
            </a:r>
            <a:r>
              <a:rPr lang="pl-PL" dirty="0" err="1">
                <a:solidFill>
                  <a:schemeClr val="bg1"/>
                </a:solidFill>
              </a:rPr>
              <a:t>random</a:t>
            </a:r>
            <a:r>
              <a:rPr lang="pl-PL" dirty="0">
                <a:solidFill>
                  <a:schemeClr val="bg1"/>
                </a:solidFill>
              </a:rPr>
              <a:t> </a:t>
            </a:r>
            <a:r>
              <a:rPr lang="pl-PL" dirty="0" err="1">
                <a:solidFill>
                  <a:schemeClr val="bg1"/>
                </a:solidFill>
              </a:rPr>
              <a:t>memory</a:t>
            </a:r>
            <a:r>
              <a:rPr lang="pl-PL" dirty="0">
                <a:solidFill>
                  <a:schemeClr val="bg1"/>
                </a:solidFill>
              </a:rPr>
              <a:t> </a:t>
            </a:r>
            <a:r>
              <a:rPr lang="pl-PL" dirty="0" err="1">
                <a:solidFill>
                  <a:schemeClr val="bg1"/>
                </a:solidFill>
              </a:rPr>
              <a:t>access</a:t>
            </a:r>
            <a:r>
              <a:rPr lang="pl-PL" dirty="0">
                <a:solidFill>
                  <a:schemeClr val="bg1"/>
                </a:solidFill>
              </a:rPr>
              <a:t>!</a:t>
            </a:r>
            <a:endParaRPr lang="pl-PL" sz="2800" dirty="0">
              <a:solidFill>
                <a:schemeClr val="bg1"/>
              </a:solidFill>
            </a:endParaRPr>
          </a:p>
        </p:txBody>
      </p:sp>
    </p:spTree>
    <p:extLst>
      <p:ext uri="{BB962C8B-B14F-4D97-AF65-F5344CB8AC3E}">
        <p14:creationId xmlns:p14="http://schemas.microsoft.com/office/powerpoint/2010/main" val="2441584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6415</TotalTime>
  <Words>6831</Words>
  <Application>Microsoft Macintosh PowerPoint</Application>
  <PresentationFormat>Widescreen</PresentationFormat>
  <Paragraphs>807</Paragraphs>
  <Slides>179</Slides>
  <Notes>0</Notes>
  <HiddenSlides>1</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179</vt:i4>
      </vt:variant>
    </vt:vector>
  </HeadingPairs>
  <TitlesOfParts>
    <vt:vector size="186" baseType="lpstr">
      <vt:lpstr>Arial</vt:lpstr>
      <vt:lpstr>Calibri</vt:lpstr>
      <vt:lpstr>Calibri Light</vt:lpstr>
      <vt:lpstr>Menlo</vt:lpstr>
      <vt:lpstr>Roboto</vt:lpstr>
      <vt:lpstr>Roboto Medium</vt:lpstr>
      <vt:lpstr>Office Theme</vt:lpstr>
      <vt:lpstr>Distributed Messaging with Apache Kafka</vt:lpstr>
      <vt:lpstr>whoami</vt:lpstr>
      <vt:lpstr>Materials: presentations, sources etc.</vt:lpstr>
      <vt:lpstr>General rules of training</vt:lpstr>
      <vt:lpstr>General rules</vt:lpstr>
      <vt:lpstr>Let's introduce ourselves</vt:lpstr>
      <vt:lpstr>Exercise</vt:lpstr>
      <vt:lpstr>Exercise</vt:lpstr>
      <vt:lpstr>Exercise</vt:lpstr>
      <vt:lpstr>Agenda</vt:lpstr>
      <vt:lpstr>Agenda</vt:lpstr>
      <vt:lpstr>Agenda</vt:lpstr>
      <vt:lpstr>Overview of Distributed Messaging Systems</vt:lpstr>
      <vt:lpstr>Overview of Distributed Messaging Systems</vt:lpstr>
      <vt:lpstr>What is Kafka?</vt:lpstr>
      <vt:lpstr>What is Kafka?</vt:lpstr>
      <vt:lpstr>When it's worth to use Apache Kafka</vt:lpstr>
      <vt:lpstr>Apache Kafka - pros</vt:lpstr>
      <vt:lpstr>Apache Kafka - cons</vt:lpstr>
      <vt:lpstr>Use Cases</vt:lpstr>
      <vt:lpstr>Use cases</vt:lpstr>
      <vt:lpstr>Messaging / Asynchronous communication</vt:lpstr>
      <vt:lpstr>Messaging / Asynchronous communication</vt:lpstr>
      <vt:lpstr>Asynchronous communication - benefits</vt:lpstr>
      <vt:lpstr>Asynchronous communication - cons</vt:lpstr>
      <vt:lpstr>Messaging / Asynchronous communication - examples</vt:lpstr>
      <vt:lpstr>Streaming</vt:lpstr>
      <vt:lpstr>Streaming</vt:lpstr>
      <vt:lpstr>PowerPoint Presentation</vt:lpstr>
      <vt:lpstr>Streaming</vt:lpstr>
      <vt:lpstr>PowerPoint Presentation</vt:lpstr>
      <vt:lpstr>PowerPoint Presentation</vt:lpstr>
      <vt:lpstr>Streaming - examples</vt:lpstr>
      <vt:lpstr>Real-Time processing </vt:lpstr>
      <vt:lpstr>Metrics / Log aggregation</vt:lpstr>
      <vt:lpstr>Event Sourcing + CQRS</vt:lpstr>
      <vt:lpstr>Event Sourcing</vt:lpstr>
      <vt:lpstr>Event Sourcing</vt:lpstr>
      <vt:lpstr>Event Sourcing</vt:lpstr>
      <vt:lpstr>Event Sourcing</vt:lpstr>
      <vt:lpstr>Event Sourcing</vt:lpstr>
      <vt:lpstr>Event Sourcing</vt:lpstr>
      <vt:lpstr>Event Sourcing – another problem</vt:lpstr>
      <vt:lpstr>CQRS</vt:lpstr>
      <vt:lpstr>CQRS</vt:lpstr>
      <vt:lpstr>CQRS</vt:lpstr>
      <vt:lpstr>CQRS</vt:lpstr>
      <vt:lpstr>CQRS</vt:lpstr>
      <vt:lpstr>CQRS</vt:lpstr>
      <vt:lpstr>Event Sourcing – with Kafka</vt:lpstr>
      <vt:lpstr>Change Data Capture</vt:lpstr>
      <vt:lpstr>Change Data Capture</vt:lpstr>
      <vt:lpstr>Log-based Change Data Capture </vt:lpstr>
      <vt:lpstr>SQL</vt:lpstr>
      <vt:lpstr>PowerPoint Presentation</vt:lpstr>
      <vt:lpstr>PowerPoint Presentation</vt:lpstr>
      <vt:lpstr>PowerPoint Presentation</vt:lpstr>
      <vt:lpstr>Streaming</vt:lpstr>
      <vt:lpstr>Streaming</vt:lpstr>
      <vt:lpstr>Streaming</vt:lpstr>
      <vt:lpstr>CDC - Microservices Communication</vt:lpstr>
      <vt:lpstr>Data Synchronization</vt:lpstr>
      <vt:lpstr>Data Synchronization</vt:lpstr>
      <vt:lpstr>Replication</vt:lpstr>
      <vt:lpstr>Replication and Geo-replication – why?</vt:lpstr>
      <vt:lpstr>Mirror Maker</vt:lpstr>
      <vt:lpstr>Replication types</vt:lpstr>
      <vt:lpstr>Exercise 1</vt:lpstr>
      <vt:lpstr>Alternatives to Apache Kafka</vt:lpstr>
      <vt:lpstr>Alternatives to Apache Kafka - As Queue</vt:lpstr>
      <vt:lpstr>RabbitMQ vs Kafka</vt:lpstr>
      <vt:lpstr>RabbitMQ</vt:lpstr>
      <vt:lpstr>AtiveMQ</vt:lpstr>
      <vt:lpstr>NATS</vt:lpstr>
      <vt:lpstr>Redis pub-sub</vt:lpstr>
      <vt:lpstr>Amazon SQS / Azure Service Bus / GCE Pub/Sub</vt:lpstr>
      <vt:lpstr>Alternatives to Apache Kafka - As Messaging Platform</vt:lpstr>
      <vt:lpstr>Apache Spark</vt:lpstr>
      <vt:lpstr>PowerPoint Presentation</vt:lpstr>
      <vt:lpstr>Apache Flume</vt:lpstr>
      <vt:lpstr>Apache Storm</vt:lpstr>
      <vt:lpstr>Kafka Design</vt:lpstr>
      <vt:lpstr>Design</vt:lpstr>
      <vt:lpstr>Motivation</vt:lpstr>
      <vt:lpstr>Motivation</vt:lpstr>
      <vt:lpstr>Motivation</vt:lpstr>
      <vt:lpstr>Main concepts</vt:lpstr>
      <vt:lpstr>Records</vt:lpstr>
      <vt:lpstr>Topics</vt:lpstr>
      <vt:lpstr>PowerPoint Presentation</vt:lpstr>
      <vt:lpstr>Partitions</vt:lpstr>
      <vt:lpstr>Partition Offset</vt:lpstr>
      <vt:lpstr>Replicas</vt:lpstr>
      <vt:lpstr>Brokers</vt:lpstr>
      <vt:lpstr>Cluster</vt:lpstr>
      <vt:lpstr>Zookeeper</vt:lpstr>
      <vt:lpstr>Persistence</vt:lpstr>
      <vt:lpstr>Persistence</vt:lpstr>
      <vt:lpstr>Persistence</vt:lpstr>
      <vt:lpstr>Persistence</vt:lpstr>
      <vt:lpstr>Persistence</vt:lpstr>
      <vt:lpstr>Topic partitions and log segments</vt:lpstr>
      <vt:lpstr>Topic partitions and log segments</vt:lpstr>
      <vt:lpstr>Topic partitions and log segments</vt:lpstr>
      <vt:lpstr>Exercise 2</vt:lpstr>
      <vt:lpstr>Persistence</vt:lpstr>
      <vt:lpstr>Performance</vt:lpstr>
      <vt:lpstr>Performance</vt:lpstr>
      <vt:lpstr>Performance</vt:lpstr>
      <vt:lpstr>Performance</vt:lpstr>
      <vt:lpstr>Performance</vt:lpstr>
      <vt:lpstr>The Producer</vt:lpstr>
      <vt:lpstr>The Producer</vt:lpstr>
      <vt:lpstr>Load Balancing</vt:lpstr>
      <vt:lpstr>Asynchronous send</vt:lpstr>
      <vt:lpstr>Exercise 3</vt:lpstr>
      <vt:lpstr>The Consumer</vt:lpstr>
      <vt:lpstr>The Consumer</vt:lpstr>
      <vt:lpstr>Pull vs Push</vt:lpstr>
      <vt:lpstr>The Consumer - pull</vt:lpstr>
      <vt:lpstr>The Consumer – Consumer position</vt:lpstr>
      <vt:lpstr>The Consumer – Acknowledgement</vt:lpstr>
      <vt:lpstr>The Consumer – Consumer position</vt:lpstr>
      <vt:lpstr>PowerPoint Presentation</vt:lpstr>
      <vt:lpstr>The Consumer – Consumer position</vt:lpstr>
      <vt:lpstr>Exercise 4</vt:lpstr>
      <vt:lpstr>The Consumer – Static membership</vt:lpstr>
      <vt:lpstr>Message Delivery Semantics</vt:lpstr>
      <vt:lpstr>Message Delivery Semantics</vt:lpstr>
      <vt:lpstr>Message Delivery Semantics</vt:lpstr>
      <vt:lpstr>Message Delivery Semantics - Producer</vt:lpstr>
      <vt:lpstr>Message Delivery Semantics - Producer</vt:lpstr>
      <vt:lpstr>Message Delivery Semantics - Producer</vt:lpstr>
      <vt:lpstr>Message Delivery Semantics - Producer</vt:lpstr>
      <vt:lpstr>Message Delivery Semantics - Producer</vt:lpstr>
      <vt:lpstr>Exercise 5</vt:lpstr>
      <vt:lpstr>Message Delivery Semantics - Consumer</vt:lpstr>
      <vt:lpstr>Consumer - at-most-once</vt:lpstr>
      <vt:lpstr>Consumer – at-least-once</vt:lpstr>
      <vt:lpstr>Consumer - Exactly once</vt:lpstr>
      <vt:lpstr>Consumer - Exactly once</vt:lpstr>
      <vt:lpstr>Consumer – Isolation level</vt:lpstr>
      <vt:lpstr>Exercise 6</vt:lpstr>
      <vt:lpstr>Replication</vt:lpstr>
      <vt:lpstr>Replication</vt:lpstr>
      <vt:lpstr>Replicas</vt:lpstr>
      <vt:lpstr>Quorum</vt:lpstr>
      <vt:lpstr>Acknowledgment in Kafka</vt:lpstr>
      <vt:lpstr>In Sync Replica</vt:lpstr>
      <vt:lpstr>Exercise 7</vt:lpstr>
      <vt:lpstr>Log compaction</vt:lpstr>
      <vt:lpstr>Log Compaction</vt:lpstr>
      <vt:lpstr>Log Compaction</vt:lpstr>
      <vt:lpstr>Log Compaction</vt:lpstr>
      <vt:lpstr>Log Compaction</vt:lpstr>
      <vt:lpstr>Log Compaction - configuration</vt:lpstr>
      <vt:lpstr>Exercise 8</vt:lpstr>
      <vt:lpstr>Quotas</vt:lpstr>
      <vt:lpstr>Multi Tenancy</vt:lpstr>
      <vt:lpstr>Quotas</vt:lpstr>
      <vt:lpstr>Kafka API</vt:lpstr>
      <vt:lpstr>Kafka API</vt:lpstr>
      <vt:lpstr>Kafka API</vt:lpstr>
      <vt:lpstr>Producer API</vt:lpstr>
      <vt:lpstr>Consumer API</vt:lpstr>
      <vt:lpstr>Streams API</vt:lpstr>
      <vt:lpstr>Streams API</vt:lpstr>
      <vt:lpstr>Streams API</vt:lpstr>
      <vt:lpstr>Streams API</vt:lpstr>
      <vt:lpstr>Streams API</vt:lpstr>
      <vt:lpstr>Kafka Streams DSL</vt:lpstr>
      <vt:lpstr>Exercise 9</vt:lpstr>
      <vt:lpstr>Connector API</vt:lpstr>
      <vt:lpstr>Connector API</vt:lpstr>
      <vt:lpstr>Kafka Connect</vt:lpstr>
      <vt:lpstr>Kafka Connect</vt:lpstr>
      <vt:lpstr>Connectors Library</vt:lpstr>
      <vt:lpstr>Exercise 10</vt:lpstr>
      <vt:lpstr>Thanks!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Apache Kafka Basics</dc:title>
  <dc:creator>Dyminski, Mateusz (Nokia - PL/Wroclaw)</dc:creator>
  <cp:lastModifiedBy>Dyminski, Mateusz (Nokia - PL/Wroclaw)</cp:lastModifiedBy>
  <cp:revision>20</cp:revision>
  <dcterms:created xsi:type="dcterms:W3CDTF">2019-07-07T14:40:32Z</dcterms:created>
  <dcterms:modified xsi:type="dcterms:W3CDTF">2021-12-06T01:09:54Z</dcterms:modified>
</cp:coreProperties>
</file>